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changesInfos/changesInfo1.xml" ContentType="application/vnd.ms-powerpoint.changesinfo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56" r:id="rId2"/>
    <p:sldId id="257" r:id="rId3"/>
    <p:sldId id="258" r:id="rId4"/>
    <p:sldId id="430" r:id="rId5"/>
    <p:sldId id="295" r:id="rId6"/>
    <p:sldId id="432" r:id="rId7"/>
    <p:sldId id="278" r:id="rId8"/>
    <p:sldId id="271" r:id="rId9"/>
    <p:sldId id="303" r:id="rId10"/>
    <p:sldId id="304" r:id="rId11"/>
    <p:sldId id="279" r:id="rId12"/>
    <p:sldId id="431" r:id="rId13"/>
    <p:sldId id="272" r:id="rId14"/>
    <p:sldId id="309" r:id="rId15"/>
    <p:sldId id="310" r:id="rId16"/>
    <p:sldId id="406" r:id="rId17"/>
    <p:sldId id="280" r:id="rId18"/>
    <p:sldId id="262" r:id="rId19"/>
    <p:sldId id="314" r:id="rId20"/>
    <p:sldId id="315" r:id="rId21"/>
    <p:sldId id="316" r:id="rId22"/>
    <p:sldId id="317" r:id="rId23"/>
    <p:sldId id="318" r:id="rId24"/>
    <p:sldId id="427" r:id="rId25"/>
    <p:sldId id="399" r:id="rId26"/>
    <p:sldId id="400" r:id="rId27"/>
    <p:sldId id="281" r:id="rId28"/>
    <p:sldId id="263" r:id="rId29"/>
    <p:sldId id="319" r:id="rId30"/>
    <p:sldId id="320" r:id="rId31"/>
    <p:sldId id="321" r:id="rId32"/>
    <p:sldId id="506" r:id="rId33"/>
    <p:sldId id="282" r:id="rId34"/>
    <p:sldId id="264" r:id="rId35"/>
    <p:sldId id="283" r:id="rId36"/>
    <p:sldId id="265" r:id="rId37"/>
    <p:sldId id="334" r:id="rId38"/>
    <p:sldId id="335" r:id="rId39"/>
    <p:sldId id="336" r:id="rId40"/>
    <p:sldId id="407" r:id="rId41"/>
    <p:sldId id="337" r:id="rId42"/>
    <p:sldId id="509" r:id="rId43"/>
    <p:sldId id="510" r:id="rId44"/>
    <p:sldId id="434" r:id="rId45"/>
    <p:sldId id="435" r:id="rId46"/>
    <p:sldId id="436" r:id="rId47"/>
    <p:sldId id="437" r:id="rId48"/>
    <p:sldId id="511" r:id="rId49"/>
    <p:sldId id="438" r:id="rId50"/>
    <p:sldId id="512" r:id="rId51"/>
    <p:sldId id="500" r:id="rId52"/>
    <p:sldId id="440" r:id="rId53"/>
    <p:sldId id="441" r:id="rId54"/>
    <p:sldId id="442" r:id="rId55"/>
    <p:sldId id="443" r:id="rId56"/>
    <p:sldId id="444" r:id="rId57"/>
    <p:sldId id="513" r:id="rId58"/>
    <p:sldId id="503" r:id="rId59"/>
    <p:sldId id="516" r:id="rId60"/>
    <p:sldId id="445" r:id="rId61"/>
    <p:sldId id="446" r:id="rId62"/>
    <p:sldId id="517" r:id="rId63"/>
    <p:sldId id="447" r:id="rId64"/>
    <p:sldId id="448" r:id="rId65"/>
    <p:sldId id="449" r:id="rId66"/>
    <p:sldId id="450" r:id="rId67"/>
    <p:sldId id="451" r:id="rId68"/>
    <p:sldId id="452" r:id="rId69"/>
    <p:sldId id="522" r:id="rId70"/>
    <p:sldId id="523" r:id="rId71"/>
    <p:sldId id="453" r:id="rId72"/>
    <p:sldId id="454" r:id="rId73"/>
    <p:sldId id="455" r:id="rId74"/>
    <p:sldId id="456" r:id="rId75"/>
    <p:sldId id="457" r:id="rId76"/>
    <p:sldId id="458" r:id="rId77"/>
    <p:sldId id="459" r:id="rId78"/>
    <p:sldId id="460" r:id="rId79"/>
    <p:sldId id="461" r:id="rId80"/>
    <p:sldId id="462" r:id="rId81"/>
    <p:sldId id="463" r:id="rId82"/>
    <p:sldId id="464" r:id="rId83"/>
    <p:sldId id="465" r:id="rId84"/>
    <p:sldId id="499" r:id="rId85"/>
    <p:sldId id="519" r:id="rId86"/>
    <p:sldId id="504" r:id="rId87"/>
    <p:sldId id="466" r:id="rId88"/>
    <p:sldId id="467" r:id="rId89"/>
    <p:sldId id="468" r:id="rId90"/>
    <p:sldId id="469" r:id="rId91"/>
    <p:sldId id="470" r:id="rId92"/>
    <p:sldId id="471" r:id="rId93"/>
    <p:sldId id="472" r:id="rId94"/>
    <p:sldId id="473" r:id="rId95"/>
    <p:sldId id="474" r:id="rId96"/>
    <p:sldId id="475" r:id="rId97"/>
    <p:sldId id="476" r:id="rId98"/>
    <p:sldId id="477" r:id="rId99"/>
    <p:sldId id="478" r:id="rId100"/>
    <p:sldId id="479" r:id="rId101"/>
    <p:sldId id="520" r:id="rId102"/>
    <p:sldId id="480" r:id="rId103"/>
    <p:sldId id="481" r:id="rId104"/>
    <p:sldId id="482" r:id="rId105"/>
    <p:sldId id="524" r:id="rId106"/>
    <p:sldId id="525" r:id="rId107"/>
    <p:sldId id="483" r:id="rId108"/>
    <p:sldId id="484" r:id="rId109"/>
    <p:sldId id="485" r:id="rId110"/>
    <p:sldId id="486" r:id="rId111"/>
    <p:sldId id="487" r:id="rId112"/>
    <p:sldId id="488" r:id="rId113"/>
    <p:sldId id="489" r:id="rId114"/>
    <p:sldId id="490" r:id="rId115"/>
    <p:sldId id="491" r:id="rId116"/>
    <p:sldId id="492" r:id="rId117"/>
    <p:sldId id="493" r:id="rId118"/>
    <p:sldId id="494" r:id="rId119"/>
    <p:sldId id="495" r:id="rId120"/>
    <p:sldId id="496" r:id="rId121"/>
    <p:sldId id="521" r:id="rId122"/>
    <p:sldId id="497" r:id="rId123"/>
    <p:sldId id="498" r:id="rId1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FF"/>
    <a:srgbClr val="66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071" autoAdjust="0"/>
  </p:normalViewPr>
  <p:slideViewPr>
    <p:cSldViewPr>
      <p:cViewPr varScale="1">
        <p:scale>
          <a:sx n="85" d="100"/>
          <a:sy n="85" d="100"/>
        </p:scale>
        <p:origin x="-172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 Weike" userId="f48425db970607a4" providerId="LiveId" clId="{B5D2738A-F7DC-4D8B-B302-DE19D1F9AE97}"/>
    <pc:docChg chg="custSel modSld">
      <pc:chgData name="Pan Weike" userId="f48425db970607a4" providerId="LiveId" clId="{B5D2738A-F7DC-4D8B-B302-DE19D1F9AE97}" dt="2021-10-07T08:25:18.077" v="49"/>
      <pc:docMkLst>
        <pc:docMk/>
      </pc:docMkLst>
      <pc:sldChg chg="modSp mod">
        <pc:chgData name="Pan Weike" userId="f48425db970607a4" providerId="LiveId" clId="{B5D2738A-F7DC-4D8B-B302-DE19D1F9AE97}" dt="2021-10-07T08:02:21.911" v="0" actId="113"/>
        <pc:sldMkLst>
          <pc:docMk/>
          <pc:sldMk cId="1341293109" sldId="295"/>
        </pc:sldMkLst>
        <pc:spChg chg="mod">
          <ac:chgData name="Pan Weike" userId="f48425db970607a4" providerId="LiveId" clId="{B5D2738A-F7DC-4D8B-B302-DE19D1F9AE97}" dt="2021-10-07T08:02:21.911" v="0" actId="113"/>
          <ac:spMkLst>
            <pc:docMk/>
            <pc:sldMk cId="1341293109" sldId="295"/>
            <ac:spMk id="3" creationId="{00000000-0000-0000-0000-000000000000}"/>
          </ac:spMkLst>
        </pc:spChg>
      </pc:sldChg>
      <pc:sldChg chg="modSp mod">
        <pc:chgData name="Pan Weike" userId="f48425db970607a4" providerId="LiveId" clId="{B5D2738A-F7DC-4D8B-B302-DE19D1F9AE97}" dt="2021-10-07T08:03:53.664" v="12" actId="20577"/>
        <pc:sldMkLst>
          <pc:docMk/>
          <pc:sldMk cId="1360760948" sldId="304"/>
        </pc:sldMkLst>
        <pc:spChg chg="mod">
          <ac:chgData name="Pan Weike" userId="f48425db970607a4" providerId="LiveId" clId="{B5D2738A-F7DC-4D8B-B302-DE19D1F9AE97}" dt="2021-10-07T08:03:53.664" v="12" actId="20577"/>
          <ac:spMkLst>
            <pc:docMk/>
            <pc:sldMk cId="1360760948" sldId="304"/>
            <ac:spMk id="4" creationId="{00000000-0000-0000-0000-000000000000}"/>
          </ac:spMkLst>
        </pc:spChg>
      </pc:sldChg>
      <pc:sldChg chg="modSp mod">
        <pc:chgData name="Pan Weike" userId="f48425db970607a4" providerId="LiveId" clId="{B5D2738A-F7DC-4D8B-B302-DE19D1F9AE97}" dt="2021-10-07T08:10:44.537" v="20" actId="115"/>
        <pc:sldMkLst>
          <pc:docMk/>
          <pc:sldMk cId="387308603" sldId="315"/>
        </pc:sldMkLst>
        <pc:spChg chg="mod">
          <ac:chgData name="Pan Weike" userId="f48425db970607a4" providerId="LiveId" clId="{B5D2738A-F7DC-4D8B-B302-DE19D1F9AE97}" dt="2021-10-07T08:10:44.537" v="20" actId="115"/>
          <ac:spMkLst>
            <pc:docMk/>
            <pc:sldMk cId="387308603" sldId="315"/>
            <ac:spMk id="3" creationId="{00000000-0000-0000-0000-000000000000}"/>
          </ac:spMkLst>
        </pc:spChg>
      </pc:sldChg>
      <pc:sldChg chg="addSp modSp mod">
        <pc:chgData name="Pan Weike" userId="f48425db970607a4" providerId="LiveId" clId="{B5D2738A-F7DC-4D8B-B302-DE19D1F9AE97}" dt="2021-10-07T08:07:59.113" v="19" actId="692"/>
        <pc:sldMkLst>
          <pc:docMk/>
          <pc:sldMk cId="2292809099" sldId="406"/>
        </pc:sldMkLst>
        <pc:cxnChg chg="add mod">
          <ac:chgData name="Pan Weike" userId="f48425db970607a4" providerId="LiveId" clId="{B5D2738A-F7DC-4D8B-B302-DE19D1F9AE97}" dt="2021-10-07T08:07:59.113" v="19" actId="692"/>
          <ac:cxnSpMkLst>
            <pc:docMk/>
            <pc:sldMk cId="2292809099" sldId="406"/>
            <ac:cxnSpMk id="10" creationId="{E9DE5B39-7177-4512-A174-907C3B2AB240}"/>
          </ac:cxnSpMkLst>
        </pc:cxnChg>
      </pc:sldChg>
      <pc:sldChg chg="modSp mod">
        <pc:chgData name="Pan Weike" userId="f48425db970607a4" providerId="LiveId" clId="{B5D2738A-F7DC-4D8B-B302-DE19D1F9AE97}" dt="2021-10-07T08:19:07.783" v="42" actId="113"/>
        <pc:sldMkLst>
          <pc:docMk/>
          <pc:sldMk cId="4284613032" sldId="435"/>
        </pc:sldMkLst>
        <pc:spChg chg="mod">
          <ac:chgData name="Pan Weike" userId="f48425db970607a4" providerId="LiveId" clId="{B5D2738A-F7DC-4D8B-B302-DE19D1F9AE97}" dt="2021-10-07T08:19:07.783" v="42" actId="113"/>
          <ac:spMkLst>
            <pc:docMk/>
            <pc:sldMk cId="4284613032" sldId="435"/>
            <ac:spMk id="3" creationId="{00000000-0000-0000-0000-000000000000}"/>
          </ac:spMkLst>
        </pc:spChg>
      </pc:sldChg>
      <pc:sldChg chg="modSp mod">
        <pc:chgData name="Pan Weike" userId="f48425db970607a4" providerId="LiveId" clId="{B5D2738A-F7DC-4D8B-B302-DE19D1F9AE97}" dt="2021-10-07T08:25:18.077" v="49"/>
        <pc:sldMkLst>
          <pc:docMk/>
          <pc:sldMk cId="2020772204" sldId="441"/>
        </pc:sldMkLst>
        <pc:spChg chg="mod">
          <ac:chgData name="Pan Weike" userId="f48425db970607a4" providerId="LiveId" clId="{B5D2738A-F7DC-4D8B-B302-DE19D1F9AE97}" dt="2021-10-07T08:25:18.077" v="49"/>
          <ac:spMkLst>
            <pc:docMk/>
            <pc:sldMk cId="2020772204" sldId="441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E4CAA-C537-49B2-B1D0-8E53BDF38890}" type="datetimeFigureOut">
              <a:rPr lang="zh-CN" altLang="en-US" smtClean="0"/>
              <a:pPr/>
              <a:t>2023/10/23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48019-7F8E-4133-9E4F-948F643F49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931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34097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final</a:t>
            </a:r>
            <a:r>
              <a:rPr lang="zh-CN" altLang="en-US" dirty="0"/>
              <a:t>类：</a:t>
            </a:r>
            <a:endParaRPr lang="en-US" altLang="zh-CN" dirty="0"/>
          </a:p>
          <a:p>
            <a:r>
              <a:rPr lang="zh-CN" altLang="en-US" dirty="0"/>
              <a:t>包装类，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Character,Short,Integer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等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dirty="0"/>
              <a:t>字符串类 </a:t>
            </a:r>
            <a:r>
              <a:rPr lang="en-US" altLang="zh-CN" dirty="0"/>
              <a:t>String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其他</a:t>
            </a:r>
            <a:r>
              <a:rPr lang="en-US" altLang="zh-CN" dirty="0"/>
              <a:t>Math</a:t>
            </a:r>
            <a:r>
              <a:rPr lang="zh-CN" altLang="en-US"/>
              <a:t>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0692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 对 错 错 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4445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22174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81436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A86D2-28B4-4B42-8813-A8E21CB10A02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284BF-4857-42F0-BFD1-5D72F72CA086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C41F8-CE74-4156-9CB6-DD7BB40793AC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96482-4AAF-4A67-B04F-F2149F93FBAE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E714-8C33-4066-A4E2-A75577E2A69A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1F450-A5D8-4947-8B8D-662D632BF72B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C5C5F-5014-4D1F-B85F-69FD41C030A4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4F543-300E-4123-8BF2-5E0FE9B209F0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4FD6E-53CA-46E7-BBF0-A1BC1864843D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24A7D-0C0A-44AC-9649-4D2682526E34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6CCDA-5636-4B27-9AF7-3C0F4E345056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DAECD-6FBF-4B07-A043-3757D179E6EC}" type="datetime1">
              <a:rPr lang="en-US" smtClean="0"/>
              <a:pPr/>
              <a:t>10/23/2023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</a:rPr>
              <a:t>JAVA</a:t>
            </a:r>
            <a:r>
              <a:rPr lang="zh-CN" altLang="en-US" sz="4800" dirty="0">
                <a:latin typeface="仿宋" panose="02010609060101010101" pitchFamily="49" charset="-122"/>
                <a:ea typeface="仿宋" panose="02010609060101010101" pitchFamily="49" charset="-122"/>
              </a:rPr>
              <a:t>程序设计</a:t>
            </a:r>
            <a:endParaRPr 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姚俊梅</a:t>
            </a:r>
            <a:endParaRPr lang="en-US" altLang="zh-CN" sz="24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ttp://upload.wikimedia.org/wikipedia/commons/thumb/a/a4/Java_logo_and_wordmark.svg/300px-Java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08524" y="116632"/>
            <a:ext cx="955964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/>
          <p:nvPr/>
        </p:nvSpPr>
        <p:spPr>
          <a:xfrm>
            <a:off x="35496" y="6172200"/>
            <a:ext cx="8784976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感谢：教材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en-US" altLang="zh-CN" dirty="0">
                <a:ea typeface="仿宋" panose="02010609060101010101" pitchFamily="49" charset="-122"/>
              </a:rPr>
              <a:t>Java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大学实用教程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的作者和其他老师提供</a:t>
            </a:r>
            <a:r>
              <a:rPr lang="en-US" altLang="zh-CN" dirty="0">
                <a:ea typeface="仿宋" panose="02010609060101010101" pitchFamily="49" charset="-122"/>
              </a:rPr>
              <a:t>PowerPoint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讲义等资料！</a:t>
            </a:r>
            <a:endParaRPr lang="zh-CN" altLang="en-US" dirty="0"/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说明：本课程所使用的所有讲义，都是在以上资料上修改的。</a:t>
            </a:r>
            <a:endParaRPr 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723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5.2 </a:t>
            </a:r>
            <a:r>
              <a:rPr lang="zh-CN" altLang="en-US" sz="3200" dirty="0"/>
              <a:t>子类的继承性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子类和父类</a:t>
            </a:r>
            <a:r>
              <a:rPr lang="zh-CN" altLang="en-US" sz="2000" b="1" u="sng" dirty="0"/>
              <a:t>不在同一包中</a:t>
            </a:r>
            <a:r>
              <a:rPr lang="zh-CN" altLang="en-US" sz="2000" dirty="0"/>
              <a:t>的继承性</a:t>
            </a:r>
          </a:p>
          <a:p>
            <a:endParaRPr lang="en-US" altLang="zh-CN" sz="2000" dirty="0"/>
          </a:p>
          <a:p>
            <a:r>
              <a:rPr lang="zh-CN" altLang="en-US" sz="2000" dirty="0"/>
              <a:t>如果子类和父类不在同一个包中，那么子类</a:t>
            </a:r>
            <a:r>
              <a:rPr lang="zh-CN" altLang="en-US" sz="2000" b="1" dirty="0">
                <a:solidFill>
                  <a:srgbClr val="0000FF"/>
                </a:solidFill>
              </a:rPr>
              <a:t>只能继承</a:t>
            </a:r>
            <a:r>
              <a:rPr lang="zh-CN" altLang="en-US" sz="2000" dirty="0"/>
              <a:t>父类的</a:t>
            </a:r>
            <a:r>
              <a:rPr lang="en-US" altLang="zh-CN" sz="2000" b="1" dirty="0">
                <a:solidFill>
                  <a:srgbClr val="0000FF"/>
                </a:solidFill>
              </a:rPr>
              <a:t>protected, public</a:t>
            </a:r>
            <a:r>
              <a:rPr lang="zh-CN" altLang="en-US" sz="2000" b="1" dirty="0">
                <a:solidFill>
                  <a:srgbClr val="0000FF"/>
                </a:solidFill>
              </a:rPr>
              <a:t>成员变量和方法</a:t>
            </a:r>
            <a:r>
              <a:rPr lang="zh-CN" altLang="en-US" sz="2000" dirty="0"/>
              <a:t>，继承的成员变量和方法的</a:t>
            </a:r>
            <a:r>
              <a:rPr lang="zh-CN" altLang="en-US" sz="2000" b="1" dirty="0">
                <a:solidFill>
                  <a:srgbClr val="FF0000"/>
                </a:solidFill>
              </a:rPr>
              <a:t>访问权限保持不变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如果子类和父类不在同一个包里，子类</a:t>
            </a:r>
            <a:r>
              <a:rPr lang="zh-CN" altLang="en-US" sz="2000" b="1" dirty="0">
                <a:solidFill>
                  <a:srgbClr val="FF0000"/>
                </a:solidFill>
              </a:rPr>
              <a:t>不能继承</a:t>
            </a:r>
            <a:r>
              <a:rPr lang="zh-CN" altLang="en-US" sz="2000" dirty="0"/>
              <a:t>父类的</a:t>
            </a:r>
            <a:r>
              <a:rPr lang="en-US" altLang="zh-CN" sz="2000" b="1" dirty="0">
                <a:solidFill>
                  <a:srgbClr val="FF0000"/>
                </a:solidFill>
              </a:rPr>
              <a:t>friendly</a:t>
            </a:r>
            <a:r>
              <a:rPr lang="zh-CN" altLang="en-US" sz="2000" b="1" dirty="0">
                <a:solidFill>
                  <a:srgbClr val="FF0000"/>
                </a:solidFill>
              </a:rPr>
              <a:t>成员变量</a:t>
            </a:r>
            <a:r>
              <a:rPr lang="zh-CN" altLang="en-US" sz="2000" dirty="0"/>
              <a:t>和</a:t>
            </a:r>
            <a:r>
              <a:rPr lang="en-US" altLang="zh-CN" sz="2000" b="1" dirty="0">
                <a:solidFill>
                  <a:srgbClr val="FF0000"/>
                </a:solidFill>
              </a:rPr>
              <a:t>friendly</a:t>
            </a:r>
            <a:r>
              <a:rPr lang="zh-CN" altLang="en-US" sz="2000" b="1" dirty="0">
                <a:solidFill>
                  <a:srgbClr val="FF0000"/>
                </a:solidFill>
              </a:rPr>
              <a:t>方法</a:t>
            </a:r>
            <a:r>
              <a:rPr lang="zh-CN" altLang="en-US" sz="2000" dirty="0"/>
              <a:t>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2073" y="4499828"/>
            <a:ext cx="419377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friendly/</a:t>
            </a:r>
            <a:r>
              <a:rPr lang="zh-CN" altLang="en-US" b="1" dirty="0">
                <a:solidFill>
                  <a:srgbClr val="FF0000"/>
                </a:solidFill>
              </a:rPr>
              <a:t>默认</a:t>
            </a:r>
            <a:r>
              <a:rPr lang="en-US" altLang="zh-CN" b="1" dirty="0"/>
              <a:t>: </a:t>
            </a:r>
            <a:r>
              <a:rPr lang="zh-CN" altLang="en-US" b="1" dirty="0"/>
              <a:t>关键看是否在同一个包中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076094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5.17 </a:t>
            </a:r>
            <a:r>
              <a:rPr lang="zh-CN" altLang="en-US" sz="3200" dirty="0"/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872208" y="1364570"/>
            <a:ext cx="7020272" cy="501675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n=0,m=0,t=0;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t=3;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m=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"2"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n=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"1s"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zh-CN" sz="1600" i="1" dirty="0">
                <a:solidFill>
                  <a:srgbClr val="3F7F5F"/>
                </a:solidFill>
                <a:latin typeface="Consolas" panose="020B0609020204030204" pitchFamily="49" charset="0"/>
              </a:rPr>
              <a:t>// Exception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我没有机会输出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(Exception e)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"Exception"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n=1;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de-DE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de-DE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de-DE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"n="</a:t>
            </a:r>
            <a:r>
              <a:rPr lang="de-DE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n + </a:t>
            </a:r>
            <a:r>
              <a:rPr lang="de-DE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",m="</a:t>
            </a:r>
            <a:r>
              <a:rPr lang="de-DE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m + </a:t>
            </a:r>
            <a:r>
              <a:rPr lang="de-DE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",t="</a:t>
            </a:r>
            <a:r>
              <a:rPr lang="de-DE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t);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5877272"/>
            <a:ext cx="1342888" cy="507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554ED7C-1F55-727B-7065-8C4AA351ACE2}"/>
              </a:ext>
            </a:extLst>
          </p:cNvPr>
          <p:cNvSpPr/>
          <p:nvPr/>
        </p:nvSpPr>
        <p:spPr>
          <a:xfrm>
            <a:off x="107504" y="184428"/>
            <a:ext cx="7020272" cy="2831544"/>
          </a:xfrm>
          <a:prstGeom prst="rect">
            <a:avLst/>
          </a:prstGeom>
          <a:solidFill>
            <a:srgbClr val="CCFFFF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s,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radix)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NumberFormatException</a:t>
            </a:r>
            <a:endParaRPr lang="en-US" altLang="zh-CN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(s ==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 {    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NumberFormatException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"null"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……</a:t>
            </a:r>
            <a:endParaRPr lang="zh-CN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zh-CN" sz="1800" u="sng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98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5.17 </a:t>
            </a:r>
            <a:r>
              <a:rPr lang="zh-CN" altLang="en-US" sz="3200" dirty="0"/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340769"/>
            <a:ext cx="8229600" cy="1872208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异常处理最关键的优势是将</a:t>
            </a:r>
            <a:r>
              <a:rPr lang="zh-CN" altLang="en-US" sz="2000" b="1" dirty="0">
                <a:solidFill>
                  <a:srgbClr val="0000FF"/>
                </a:solidFill>
              </a:rPr>
              <a:t>检测错误</a:t>
            </a:r>
            <a:r>
              <a:rPr lang="zh-CN" altLang="en-US" sz="2000" dirty="0"/>
              <a:t>与</a:t>
            </a:r>
            <a:r>
              <a:rPr lang="zh-CN" altLang="en-US" sz="2000" b="1" dirty="0">
                <a:solidFill>
                  <a:srgbClr val="0000FF"/>
                </a:solidFill>
              </a:rPr>
              <a:t>处理错误</a:t>
            </a:r>
            <a:r>
              <a:rPr lang="zh-CN" altLang="en-US" sz="2000" dirty="0"/>
              <a:t>分开。</a:t>
            </a:r>
            <a:endParaRPr lang="en-US" altLang="zh-CN" sz="2000" dirty="0"/>
          </a:p>
          <a:p>
            <a:r>
              <a:rPr lang="zh-CN" altLang="en-US" sz="2000" dirty="0"/>
              <a:t>异常是对象，对象都有类来定义；异常的根类是</a:t>
            </a:r>
            <a:r>
              <a:rPr lang="en-US" altLang="zh-CN" sz="2000" dirty="0" err="1"/>
              <a:t>java.lang.Throwable</a:t>
            </a:r>
            <a:r>
              <a:rPr lang="en-US" altLang="zh-CN" sz="2000" dirty="0"/>
              <a:t>.</a:t>
            </a:r>
          </a:p>
          <a:p>
            <a:r>
              <a:rPr lang="zh-CN" altLang="en-US" sz="2000" dirty="0"/>
              <a:t>很多库方法都会抛出异常。</a:t>
            </a:r>
            <a:r>
              <a:rPr lang="en-US" altLang="zh-CN" sz="2000" dirty="0"/>
              <a:t>Java API</a:t>
            </a:r>
            <a:r>
              <a:rPr lang="zh-CN" altLang="en-US" sz="2000" dirty="0"/>
              <a:t>中有很多预定义的异常类。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77A2665-EACC-61D0-99D9-D1964721BE7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80928"/>
            <a:ext cx="9144000" cy="36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666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5.17 </a:t>
            </a:r>
            <a:r>
              <a:rPr lang="zh-CN" altLang="en-US" sz="3200" dirty="0"/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 </a:t>
            </a:r>
            <a:r>
              <a:rPr lang="zh-CN" altLang="en-US" sz="2000" dirty="0"/>
              <a:t>自定义异常类</a:t>
            </a:r>
          </a:p>
          <a:p>
            <a:r>
              <a:rPr lang="zh-CN" altLang="en-US" sz="2000" dirty="0"/>
              <a:t>我们也可以继承</a:t>
            </a:r>
            <a:r>
              <a:rPr lang="en-US" altLang="zh-CN" sz="2000" dirty="0"/>
              <a:t>Exception</a:t>
            </a:r>
            <a:r>
              <a:rPr lang="zh-CN" altLang="en-US" sz="2000" dirty="0"/>
              <a:t>类，定义自己的异常类，然后规定哪些方法产生这样的异常。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一个</a:t>
            </a:r>
            <a:r>
              <a:rPr lang="zh-CN" altLang="en-US" sz="2000" b="1" dirty="0"/>
              <a:t>方法</a:t>
            </a:r>
            <a:r>
              <a:rPr lang="zh-CN" altLang="en-US" sz="2000" dirty="0"/>
              <a:t>在声明时可以使用</a:t>
            </a:r>
            <a:r>
              <a:rPr lang="en-US" altLang="zh-CN" sz="2000" b="1" dirty="0">
                <a:solidFill>
                  <a:srgbClr val="FF0000"/>
                </a:solidFill>
              </a:rPr>
              <a:t>throw</a:t>
            </a:r>
            <a:r>
              <a:rPr lang="zh-CN" altLang="en-US" sz="2000" dirty="0"/>
              <a:t>关键字声明抛出所要产生的若干个异常，并在该方法的方法体中具体给出产生异常的操作，即</a:t>
            </a:r>
            <a:r>
              <a:rPr lang="zh-CN" altLang="en-US" sz="2000" b="1" dirty="0">
                <a:solidFill>
                  <a:srgbClr val="FF0000"/>
                </a:solidFill>
              </a:rPr>
              <a:t>用相应的异常类创建对象</a:t>
            </a:r>
            <a:r>
              <a:rPr lang="zh-CN" altLang="en-US" sz="2000" dirty="0"/>
              <a:t>，这将导致该方法结束执行并抛出所创建的异常对象。</a:t>
            </a:r>
            <a:endParaRPr lang="en-US" altLang="zh-CN" sz="2000" dirty="0"/>
          </a:p>
          <a:p>
            <a:r>
              <a:rPr lang="zh-CN" altLang="en-US" sz="2000" dirty="0"/>
              <a:t>程序必须在</a:t>
            </a:r>
            <a:r>
              <a:rPr lang="en-US" altLang="zh-CN" sz="2000" dirty="0"/>
              <a:t>try-catch</a:t>
            </a:r>
            <a:r>
              <a:rPr lang="zh-CN" altLang="en-US" sz="2000" dirty="0"/>
              <a:t>语句块中调用抛出异常的方法。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5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5.17 </a:t>
            </a:r>
            <a:r>
              <a:rPr lang="zh-CN" altLang="en-US" sz="3200" dirty="0"/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979712" y="1110230"/>
            <a:ext cx="6635080" cy="5693866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MyException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Exception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MyException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n + </a:t>
            </a:r>
            <a:r>
              <a:rPr lang="en-US" altLang="zh-CN" sz="1400" dirty="0">
                <a:solidFill>
                  <a:srgbClr val="2A00FF"/>
                </a:solidFill>
                <a:latin typeface="Consolas" panose="020B0609020204030204" pitchFamily="49" charset="0"/>
              </a:rPr>
              <a:t>": not a positive number"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message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f(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n)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MyException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(n&lt;0)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MyException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ex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MyException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(n);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(ex); 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抛出异常，结束方法</a:t>
            </a:r>
            <a:r>
              <a:rPr lang="en-US" altLang="zh-CN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f</a:t>
            </a:r>
            <a:r>
              <a:rPr lang="zh-CN" altLang="en-US" sz="1400" b="1" dirty="0">
                <a:solidFill>
                  <a:srgbClr val="3F7F5F"/>
                </a:solidFill>
                <a:latin typeface="Consolas" panose="020B0609020204030204" pitchFamily="49" charset="0"/>
              </a:rPr>
              <a:t>的执行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(n);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"square root of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+ n +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number);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2248694" y="5536282"/>
            <a:ext cx="93610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6CFB19D6-AAC8-8442-0CD1-A59CD0EC88EB}"/>
              </a:ext>
            </a:extLst>
          </p:cNvPr>
          <p:cNvSpPr txBox="1">
            <a:spLocks/>
          </p:cNvSpPr>
          <p:nvPr/>
        </p:nvSpPr>
        <p:spPr>
          <a:xfrm>
            <a:off x="6882408" y="4293096"/>
            <a:ext cx="1475184" cy="45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声明异常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7C25E358-D465-CA1A-BEBF-30D97D94C4FF}"/>
              </a:ext>
            </a:extLst>
          </p:cNvPr>
          <p:cNvSpPr txBox="1">
            <a:spLocks/>
          </p:cNvSpPr>
          <p:nvPr/>
        </p:nvSpPr>
        <p:spPr>
          <a:xfrm>
            <a:off x="7273280" y="5128688"/>
            <a:ext cx="1475184" cy="45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抛出异常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xmlns="" id="{D7160EE6-05A7-48E0-6431-EE5B62843892}"/>
              </a:ext>
            </a:extLst>
          </p:cNvPr>
          <p:cNvSpPr txBox="1">
            <a:spLocks/>
          </p:cNvSpPr>
          <p:nvPr/>
        </p:nvSpPr>
        <p:spPr>
          <a:xfrm>
            <a:off x="6535688" y="1189038"/>
            <a:ext cx="1475184" cy="45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异常定义</a:t>
            </a:r>
          </a:p>
        </p:txBody>
      </p:sp>
    </p:spTree>
    <p:extLst>
      <p:ext uri="{BB962C8B-B14F-4D97-AF65-F5344CB8AC3E}">
        <p14:creationId xmlns:p14="http://schemas.microsoft.com/office/powerpoint/2010/main" xmlns="" val="7560478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5.17 </a:t>
            </a:r>
            <a:r>
              <a:rPr lang="zh-CN" altLang="en-US" sz="3200" dirty="0"/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005508" y="2060848"/>
            <a:ext cx="5438700" cy="378565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Example5_19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A a=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(28);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(-8);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MyException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e.getMessage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507" y="5949280"/>
            <a:ext cx="4142557" cy="4931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xmlns="" id="{649D4F08-D4FD-9BA2-9353-3B69F15CE7DE}"/>
              </a:ext>
            </a:extLst>
          </p:cNvPr>
          <p:cNvSpPr txBox="1">
            <a:spLocks/>
          </p:cNvSpPr>
          <p:nvPr/>
        </p:nvSpPr>
        <p:spPr>
          <a:xfrm>
            <a:off x="4788024" y="3634581"/>
            <a:ext cx="1475184" cy="45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捕获异常</a:t>
            </a:r>
          </a:p>
        </p:txBody>
      </p:sp>
    </p:spTree>
    <p:extLst>
      <p:ext uri="{BB962C8B-B14F-4D97-AF65-F5344CB8AC3E}">
        <p14:creationId xmlns:p14="http://schemas.microsoft.com/office/powerpoint/2010/main" xmlns="" val="23454965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5.17 </a:t>
            </a:r>
            <a:r>
              <a:rPr lang="zh-CN" altLang="en-US" sz="3200" dirty="0"/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9185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练习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6872C61-A28F-F307-7E13-BE3C0DF332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235" y="1700808"/>
            <a:ext cx="7642823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62533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5.17 </a:t>
            </a:r>
            <a:r>
              <a:rPr lang="zh-CN" altLang="en-US" sz="3200" dirty="0"/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9185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练习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E7B3CC17-7E86-0378-6066-5B791E8698F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902842"/>
            <a:ext cx="759426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60527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903833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泛型（</a:t>
            </a:r>
            <a:r>
              <a:rPr lang="en-US" altLang="zh-CN" sz="2000" dirty="0"/>
              <a:t>generics</a:t>
            </a:r>
            <a:r>
              <a:rPr lang="zh-CN" altLang="en-US" sz="2000" dirty="0"/>
              <a:t>）是</a:t>
            </a:r>
            <a:r>
              <a:rPr lang="en-US" altLang="zh-CN" sz="2000" dirty="0"/>
              <a:t>Sun</a:t>
            </a:r>
            <a:r>
              <a:rPr lang="zh-CN" altLang="en-US" sz="2000" dirty="0"/>
              <a:t>公司在</a:t>
            </a:r>
            <a:r>
              <a:rPr lang="en-US" altLang="zh-CN" sz="2000" dirty="0"/>
              <a:t>SDK1.5</a:t>
            </a:r>
            <a:r>
              <a:rPr lang="zh-CN" altLang="en-US" sz="2000" dirty="0"/>
              <a:t>中推出的，其主要目的是可以建立具有</a:t>
            </a:r>
            <a:r>
              <a:rPr lang="zh-CN" altLang="en-US" sz="2000" b="1" dirty="0">
                <a:solidFill>
                  <a:srgbClr val="FF0000"/>
                </a:solidFill>
              </a:rPr>
              <a:t>类型安全</a:t>
            </a:r>
            <a:r>
              <a:rPr lang="zh-CN" altLang="en-US" sz="2000" dirty="0"/>
              <a:t>的集合框架，如链表、散列映射等数据结构。</a:t>
            </a:r>
          </a:p>
          <a:p>
            <a:endParaRPr lang="en-US" altLang="zh-CN" sz="2000" dirty="0"/>
          </a:p>
          <a:p>
            <a:r>
              <a:rPr lang="en-US" altLang="zh-CN" sz="2000" dirty="0"/>
              <a:t>1. </a:t>
            </a:r>
            <a:r>
              <a:rPr lang="zh-CN" altLang="en-US" sz="2000" dirty="0"/>
              <a:t>泛型类声明</a:t>
            </a:r>
          </a:p>
          <a:p>
            <a:r>
              <a:rPr lang="zh-CN" altLang="en-US" sz="2000" dirty="0"/>
              <a:t>可以使用“</a:t>
            </a:r>
            <a:r>
              <a:rPr lang="en-US" altLang="zh-CN" sz="2000" dirty="0"/>
              <a:t>class </a:t>
            </a:r>
            <a:r>
              <a:rPr lang="zh-CN" altLang="en-US" sz="2000" dirty="0"/>
              <a:t>名称</a:t>
            </a:r>
            <a:r>
              <a:rPr lang="en-US" altLang="zh-CN" sz="2000" dirty="0"/>
              <a:t>&lt;</a:t>
            </a:r>
            <a:r>
              <a:rPr lang="zh-CN" altLang="en-US" sz="2000" dirty="0"/>
              <a:t>泛型列表</a:t>
            </a:r>
            <a:r>
              <a:rPr lang="en-US" altLang="zh-CN" sz="2000" dirty="0"/>
              <a:t>&gt;</a:t>
            </a:r>
            <a:r>
              <a:rPr lang="zh-CN" altLang="en-US" sz="2000" dirty="0"/>
              <a:t>”声明一个类，为了和普通的类有所区别，这样声明的类称作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  <a:r>
              <a:rPr lang="zh-CN" altLang="en-US" sz="2000" dirty="0"/>
              <a:t>，如：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其中</a:t>
            </a:r>
            <a:r>
              <a:rPr lang="en-US" altLang="zh-CN" sz="2000" dirty="0"/>
              <a:t>A</a:t>
            </a:r>
            <a:r>
              <a:rPr lang="zh-CN" altLang="en-US" sz="2000" dirty="0"/>
              <a:t>是泛型类的名称，</a:t>
            </a:r>
            <a:r>
              <a:rPr lang="en-US" altLang="zh-CN" sz="2000" dirty="0"/>
              <a:t>E</a:t>
            </a:r>
            <a:r>
              <a:rPr lang="zh-CN" altLang="en-US" sz="2000" dirty="0"/>
              <a:t>是其中的泛型，也就是说我们并没有指定</a:t>
            </a:r>
            <a:r>
              <a:rPr lang="en-US" altLang="zh-CN" sz="2000" dirty="0"/>
              <a:t>E</a:t>
            </a:r>
            <a:r>
              <a:rPr lang="zh-CN" altLang="en-US" sz="2000" dirty="0"/>
              <a:t>是何种类型的数据，它</a:t>
            </a:r>
            <a:r>
              <a:rPr lang="zh-CN" altLang="en-US" sz="2000" b="1" dirty="0">
                <a:solidFill>
                  <a:srgbClr val="FF0000"/>
                </a:solidFill>
              </a:rPr>
              <a:t>可以是任何对象或接口</a:t>
            </a:r>
            <a:r>
              <a:rPr lang="zh-CN" altLang="en-US" sz="2000" dirty="0"/>
              <a:t>，但</a:t>
            </a:r>
            <a:r>
              <a:rPr lang="zh-CN" altLang="en-US" sz="2000" b="1" dirty="0">
                <a:solidFill>
                  <a:srgbClr val="0000FF"/>
                </a:solidFill>
              </a:rPr>
              <a:t>不能是基本类型数据</a:t>
            </a:r>
            <a:r>
              <a:rPr lang="zh-CN" altLang="en-US" sz="2000" dirty="0"/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3563888" y="3861048"/>
            <a:ext cx="1368151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class A&lt;E&gt;;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81362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泛型类的</a:t>
            </a:r>
            <a:r>
              <a:rPr lang="zh-CN" altLang="en-US" sz="2000" b="1" dirty="0">
                <a:solidFill>
                  <a:srgbClr val="FF0000"/>
                </a:solidFill>
              </a:rPr>
              <a:t>类体</a:t>
            </a:r>
            <a:r>
              <a:rPr lang="zh-CN" altLang="en-US" sz="2000" dirty="0"/>
              <a:t>和普通类的类体完全类似，由成员变量和方法构成</a:t>
            </a:r>
          </a:p>
        </p:txBody>
      </p:sp>
      <p:sp>
        <p:nvSpPr>
          <p:cNvPr id="4" name="矩形 3"/>
          <p:cNvSpPr/>
          <p:nvPr/>
        </p:nvSpPr>
        <p:spPr>
          <a:xfrm>
            <a:off x="909314" y="2132856"/>
            <a:ext cx="6110957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class Chorus&lt;E,F&gt;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void </a:t>
            </a:r>
            <a:r>
              <a:rPr lang="en-US" altLang="zh-CN" dirty="0" err="1">
                <a:latin typeface="Consolas" panose="020B0609020204030204" pitchFamily="49" charset="0"/>
              </a:rPr>
              <a:t>makeChorus</a:t>
            </a:r>
            <a:r>
              <a:rPr lang="en-US" altLang="zh-CN" dirty="0">
                <a:latin typeface="Consolas" panose="020B0609020204030204" pitchFamily="49" charset="0"/>
              </a:rPr>
              <a:t>(E person, F instrument)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latin typeface="Consolas" panose="020B0609020204030204" pitchFamily="49" charset="0"/>
              </a:rPr>
              <a:t>person.toString</a:t>
            </a:r>
            <a:r>
              <a:rPr lang="en-US" altLang="zh-CN" dirty="0">
                <a:latin typeface="Consolas" panose="020B0609020204030204" pitchFamily="49" charset="0"/>
              </a:rPr>
              <a:t>();   				</a:t>
            </a:r>
            <a:r>
              <a:rPr lang="en-US" altLang="zh-CN" dirty="0" err="1">
                <a:latin typeface="Consolas" panose="020B0609020204030204" pitchFamily="49" charset="0"/>
              </a:rPr>
              <a:t>instrument.toString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902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5.3 </a:t>
            </a:r>
            <a:r>
              <a:rPr lang="zh-CN" altLang="en-US" sz="2000" dirty="0">
                <a:solidFill>
                  <a:srgbClr val="FF0000"/>
                </a:solidFill>
              </a:rPr>
              <a:t>子类对象的构造过程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302233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2. </a:t>
            </a:r>
            <a:r>
              <a:rPr lang="zh-CN" altLang="en-US" sz="2000" dirty="0"/>
              <a:t>使用泛型类声明对象</a:t>
            </a:r>
          </a:p>
          <a:p>
            <a:r>
              <a:rPr lang="zh-CN" altLang="en-US" sz="2000" dirty="0"/>
              <a:t>使用泛型类</a:t>
            </a:r>
            <a:r>
              <a:rPr lang="zh-CN" altLang="en-US" sz="2000" b="1" dirty="0">
                <a:solidFill>
                  <a:srgbClr val="FF0000"/>
                </a:solidFill>
              </a:rPr>
              <a:t>声明变量、创建对象</a:t>
            </a:r>
            <a:r>
              <a:rPr lang="zh-CN" altLang="en-US" sz="2000" dirty="0"/>
              <a:t>时，必须要指定类中使用的泛型的</a:t>
            </a:r>
            <a:r>
              <a:rPr lang="zh-CN" altLang="en-US" sz="2000" b="1" dirty="0">
                <a:solidFill>
                  <a:srgbClr val="0000FF"/>
                </a:solidFill>
              </a:rPr>
              <a:t>实际类型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912292" y="2710661"/>
            <a:ext cx="4248472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Chorus&lt;</a:t>
            </a:r>
            <a:r>
              <a:rPr lang="en-US" altLang="zh-CN" b="1" dirty="0">
                <a:solidFill>
                  <a:srgbClr val="0000FF"/>
                </a:solidFill>
              </a:rPr>
              <a:t>Student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rgbClr val="0000FF"/>
                </a:solidFill>
              </a:rPr>
              <a:t>Button</a:t>
            </a:r>
            <a:r>
              <a:rPr lang="en-US" altLang="zh-CN" dirty="0"/>
              <a:t>&gt;  model;</a:t>
            </a:r>
          </a:p>
          <a:p>
            <a:r>
              <a:rPr lang="en-US" altLang="zh-CN" dirty="0"/>
              <a:t>model  =  new Chorus&lt;</a:t>
            </a:r>
            <a:r>
              <a:rPr lang="en-US" altLang="zh-CN" b="1" dirty="0">
                <a:solidFill>
                  <a:srgbClr val="0000FF"/>
                </a:solidFill>
              </a:rPr>
              <a:t>Student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rgbClr val="0000FF"/>
                </a:solidFill>
              </a:rPr>
              <a:t>Button</a:t>
            </a:r>
            <a:r>
              <a:rPr lang="en-US" altLang="zh-CN" dirty="0"/>
              <a:t>&gt; ();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2786050" y="4143380"/>
            <a:ext cx="6110957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class Chorus&lt;E,F&gt;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void </a:t>
            </a:r>
            <a:r>
              <a:rPr lang="en-US" altLang="zh-CN" dirty="0" err="1">
                <a:latin typeface="Consolas" panose="020B0609020204030204" pitchFamily="49" charset="0"/>
              </a:rPr>
              <a:t>makeChorus</a:t>
            </a:r>
            <a:r>
              <a:rPr lang="en-US" altLang="zh-CN" dirty="0">
                <a:latin typeface="Consolas" panose="020B0609020204030204" pitchFamily="49" charset="0"/>
              </a:rPr>
              <a:t>(E person, F instrument)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	</a:t>
            </a:r>
            <a:r>
              <a:rPr lang="en-US" altLang="zh-CN" dirty="0" err="1">
                <a:latin typeface="Consolas" panose="020B0609020204030204" pitchFamily="49" charset="0"/>
              </a:rPr>
              <a:t>person.toString</a:t>
            </a:r>
            <a:r>
              <a:rPr lang="en-US" altLang="zh-CN" dirty="0">
                <a:latin typeface="Consolas" panose="020B0609020204030204" pitchFamily="49" charset="0"/>
              </a:rPr>
              <a:t>();   				</a:t>
            </a:r>
            <a:r>
              <a:rPr lang="en-US" altLang="zh-CN" dirty="0" err="1">
                <a:latin typeface="Consolas" panose="020B0609020204030204" pitchFamily="49" charset="0"/>
              </a:rPr>
              <a:t>instrument.toString</a:t>
            </a:r>
            <a:r>
              <a:rPr lang="en-US" altLang="zh-CN" dirty="0"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	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795657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2771800" y="44624"/>
            <a:ext cx="5688632" cy="674030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Chorus&lt;E,F&gt;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makeChorus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 person, F instrument)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person.toString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instrument.toString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Singer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好一朵美丽的茉莉花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endParaRPr lang="en-US" altLang="zh-CN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"|3 35 6116|5 56 5-|"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441057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56704" y="2060848"/>
            <a:ext cx="9036496" cy="224676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Example5_20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Chorus&lt;Singer,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model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Chorus&lt;Singer,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Singer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Singer();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piano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model.makeChorus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(singer, piano);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8" y="4365104"/>
            <a:ext cx="2231269" cy="5950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0855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Java</a:t>
            </a:r>
            <a:r>
              <a:rPr lang="zh-CN" altLang="en-US" sz="2000" dirty="0"/>
              <a:t>中的泛型类和</a:t>
            </a:r>
            <a:r>
              <a:rPr lang="en-US" altLang="zh-CN" sz="2000" b="1" dirty="0">
                <a:solidFill>
                  <a:srgbClr val="0000FF"/>
                </a:solidFill>
              </a:rPr>
              <a:t>C++</a:t>
            </a:r>
            <a:r>
              <a:rPr lang="zh-CN" altLang="en-US" sz="2000" b="1" dirty="0">
                <a:solidFill>
                  <a:srgbClr val="0000FF"/>
                </a:solidFill>
              </a:rPr>
              <a:t>的类模板</a:t>
            </a:r>
            <a:r>
              <a:rPr lang="zh-CN" altLang="en-US" sz="2000" dirty="0"/>
              <a:t>有很大的不同，在上述例子中，泛型类中的泛型数据</a:t>
            </a:r>
            <a:r>
              <a:rPr lang="en-US" altLang="zh-CN" sz="2000" dirty="0"/>
              <a:t>person</a:t>
            </a:r>
            <a:r>
              <a:rPr lang="zh-CN" altLang="en-US" sz="2000" dirty="0"/>
              <a:t>和</a:t>
            </a:r>
            <a:r>
              <a:rPr lang="en-US" altLang="zh-CN" sz="2000" dirty="0"/>
              <a:t>instrument</a:t>
            </a:r>
            <a:r>
              <a:rPr lang="zh-CN" altLang="en-US" sz="2000" b="1" dirty="0">
                <a:solidFill>
                  <a:srgbClr val="FF0000"/>
                </a:solidFill>
              </a:rPr>
              <a:t>只能调用</a:t>
            </a:r>
            <a:r>
              <a:rPr lang="en-US" altLang="zh-CN" sz="2000" b="1" dirty="0">
                <a:solidFill>
                  <a:srgbClr val="FF0000"/>
                </a:solidFill>
              </a:rPr>
              <a:t>Object</a:t>
            </a:r>
            <a:r>
              <a:rPr lang="zh-CN" altLang="en-US" sz="2000" b="1" dirty="0">
                <a:solidFill>
                  <a:srgbClr val="FF0000"/>
                </a:solidFill>
              </a:rPr>
              <a:t>类中的方法</a:t>
            </a:r>
            <a:r>
              <a:rPr lang="zh-CN" altLang="en-US" sz="2000" dirty="0"/>
              <a:t>，因此</a:t>
            </a:r>
            <a:r>
              <a:rPr lang="en-US" altLang="zh-CN" sz="2000" dirty="0"/>
              <a:t>Singer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MusicalInstrument</a:t>
            </a:r>
            <a:r>
              <a:rPr lang="zh-CN" altLang="en-US" sz="2000" dirty="0"/>
              <a:t>两个类都重写了</a:t>
            </a:r>
            <a:r>
              <a:rPr lang="en-US" altLang="zh-CN" sz="2000" dirty="0"/>
              <a:t>Object</a:t>
            </a:r>
            <a:r>
              <a:rPr lang="zh-CN" altLang="en-US" sz="2000" dirty="0"/>
              <a:t>类的</a:t>
            </a:r>
            <a:r>
              <a:rPr lang="en-US" altLang="zh-CN" sz="2000" dirty="0" err="1"/>
              <a:t>toString</a:t>
            </a:r>
            <a:r>
              <a:rPr lang="en-US" altLang="zh-CN" sz="2000" dirty="0"/>
              <a:t>()</a:t>
            </a:r>
            <a:r>
              <a:rPr lang="zh-CN" altLang="en-US" sz="2000" dirty="0"/>
              <a:t>方法。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下面我们再看一个例子，我们声明了一个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  <a:r>
              <a:rPr lang="en-US" altLang="zh-CN" sz="2000" b="1" dirty="0">
                <a:solidFill>
                  <a:srgbClr val="FF0000"/>
                </a:solidFill>
              </a:rPr>
              <a:t>Cone</a:t>
            </a:r>
            <a:r>
              <a:rPr lang="zh-CN" altLang="en-US" sz="2000" dirty="0"/>
              <a:t>，一个</a:t>
            </a:r>
            <a:r>
              <a:rPr lang="en-US" altLang="zh-CN" sz="2000" dirty="0"/>
              <a:t>Cone</a:t>
            </a:r>
            <a:r>
              <a:rPr lang="zh-CN" altLang="en-US" sz="2000" dirty="0"/>
              <a:t>对象计算体积时，只关心它的底是否能计算面积，并不关心底的类型。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932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1/3】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971600" y="2094290"/>
            <a:ext cx="6984776" cy="378565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Cone&lt;E&gt;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E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Cone(E b)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b; 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computeVolume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String s = 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.toString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area =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Double.</a:t>
            </a:r>
            <a:r>
              <a:rPr lang="en-US" altLang="zh-CN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parseDouble</a:t>
            </a:r>
            <a:r>
              <a:rPr lang="en-US" altLang="zh-CN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(s);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"Volume:"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+ 1.0/3.0*area*</a:t>
            </a:r>
            <a:r>
              <a:rPr lang="en-US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466723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2/3】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741416" y="0"/>
            <a:ext cx="4392488" cy="329320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area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Circle(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	radius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r;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area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PI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area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3318570"/>
            <a:ext cx="3923928" cy="353943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Rectangle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area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Rectangle(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a,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=a;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=b;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area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area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404180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3/3】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971600" y="2094290"/>
            <a:ext cx="7560840" cy="378565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Example5_21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Circle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Circle(1);</a:t>
            </a:r>
          </a:p>
          <a:p>
            <a:r>
              <a:rPr lang="fr-FR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Cone&lt;Circle&gt; coneCircle = </a:t>
            </a:r>
            <a:r>
              <a:rPr lang="fr-FR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fr-FR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Cone&lt;Circle&gt;(circle);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coneCircle.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=1;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coneCircle.computeVolume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Rectangle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Rectangle(1,1);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Cone&lt;Rectangle&gt;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coneRectangle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Cone&lt;Rectangle&gt;(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coneRectangle.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coneRectangle.computeVolume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599" y="5998592"/>
            <a:ext cx="2232249" cy="40698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08522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 </a:t>
            </a:r>
            <a:r>
              <a:rPr lang="zh-CN" altLang="en-US" sz="2000" dirty="0"/>
              <a:t>泛型接口</a:t>
            </a:r>
          </a:p>
          <a:p>
            <a:r>
              <a:rPr lang="zh-CN" altLang="en-US" sz="2000" dirty="0"/>
              <a:t>可以使用“</a:t>
            </a:r>
            <a:r>
              <a:rPr lang="en-US" altLang="zh-CN" sz="2000" dirty="0"/>
              <a:t>interface </a:t>
            </a:r>
            <a:r>
              <a:rPr lang="zh-CN" altLang="en-US" sz="2000" dirty="0"/>
              <a:t>名称</a:t>
            </a:r>
            <a:r>
              <a:rPr lang="en-US" altLang="zh-CN" sz="2000" dirty="0"/>
              <a:t>&lt;</a:t>
            </a:r>
            <a:r>
              <a:rPr lang="zh-CN" altLang="en-US" sz="2000" dirty="0"/>
              <a:t>泛型列表</a:t>
            </a:r>
            <a:r>
              <a:rPr lang="en-US" altLang="zh-CN" sz="2000" dirty="0"/>
              <a:t>&gt;</a:t>
            </a:r>
            <a:r>
              <a:rPr lang="zh-CN" altLang="en-US" sz="2000" dirty="0"/>
              <a:t>”声明一个接口，这样声明的接口称作</a:t>
            </a:r>
            <a:r>
              <a:rPr lang="zh-CN" altLang="en-US" sz="2000" b="1" dirty="0">
                <a:solidFill>
                  <a:srgbClr val="FF0000"/>
                </a:solidFill>
              </a:rPr>
              <a:t>泛型接口</a:t>
            </a:r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899592" y="2708920"/>
            <a:ext cx="259228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interface  Computer&lt;E&gt;;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04720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</a:p>
        </p:txBody>
      </p:sp>
      <p:sp>
        <p:nvSpPr>
          <p:cNvPr id="5" name="矩形 4"/>
          <p:cNvSpPr/>
          <p:nvPr/>
        </p:nvSpPr>
        <p:spPr>
          <a:xfrm>
            <a:off x="35496" y="2790011"/>
            <a:ext cx="6048672" cy="403187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endParaRPr lang="en-US" altLang="zh-CN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"|5 6 3-|5  17 56|"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Singer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美丽的草原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,</a:t>
            </a:r>
            <a:r>
              <a:rPr lang="zh-CN" altLang="en-US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我可爱的家乡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4211960" y="38383"/>
            <a:ext cx="4896544" cy="329320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Computer&lt;E,F&gt;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makeChorus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 x, F y);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Chorus&lt;E,F&gt;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Computer&lt;E,F&gt;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s-E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s-E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E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makeChorus(E x, F y)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x.toString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y.toString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4042544" y="38383"/>
            <a:ext cx="144016" cy="1086361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831956" y="381508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泛型接口</a:t>
            </a:r>
          </a:p>
        </p:txBody>
      </p:sp>
    </p:spTree>
    <p:extLst>
      <p:ext uri="{BB962C8B-B14F-4D97-AF65-F5344CB8AC3E}">
        <p14:creationId xmlns:p14="http://schemas.microsoft.com/office/powerpoint/2010/main" xmlns="" val="36685088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</a:p>
        </p:txBody>
      </p:sp>
      <p:sp>
        <p:nvSpPr>
          <p:cNvPr id="4" name="矩形 3"/>
          <p:cNvSpPr/>
          <p:nvPr/>
        </p:nvSpPr>
        <p:spPr>
          <a:xfrm>
            <a:off x="59184" y="2276872"/>
            <a:ext cx="9015412" cy="224676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Example5_22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 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Chorus&lt;Singer,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model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Chorus&lt;Singer,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Singer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Singer();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piano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MusicalInstrument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model.makeChorus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(singer, piano);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04" y="4648230"/>
            <a:ext cx="2126332" cy="6001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6901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5.3 </a:t>
            </a:r>
            <a:r>
              <a:rPr lang="zh-CN" altLang="en-US" sz="3200" dirty="0"/>
              <a:t>子类对象的构造过程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当用子类的构造方法创建一个子类的对象时，</a:t>
            </a:r>
            <a:r>
              <a:rPr lang="zh-CN" altLang="en-US" sz="2000" b="1" dirty="0">
                <a:solidFill>
                  <a:srgbClr val="FF0000"/>
                </a:solidFill>
              </a:rPr>
              <a:t>子类的构造方法总是先调用父类的某个构造方法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如果子类的构造方法没有指明使用父类的哪个构造方法，子类就调用父类的不带参数的构造方法。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注：</a:t>
            </a:r>
            <a:r>
              <a:rPr lang="zh-CN" altLang="en-US" sz="2000" b="1" dirty="0">
                <a:solidFill>
                  <a:srgbClr val="FF0000"/>
                </a:solidFill>
              </a:rPr>
              <a:t>父类的构造方法（</a:t>
            </a:r>
            <a:r>
              <a:rPr lang="en-US" altLang="zh-CN" sz="2000" b="1" dirty="0">
                <a:solidFill>
                  <a:srgbClr val="FF0000"/>
                </a:solidFill>
              </a:rPr>
              <a:t>constructor</a:t>
            </a:r>
            <a:r>
              <a:rPr lang="zh-CN" altLang="en-US" sz="2000" b="1" dirty="0">
                <a:solidFill>
                  <a:srgbClr val="FF0000"/>
                </a:solidFill>
              </a:rPr>
              <a:t>）不会被子类继承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2A6F060-F32A-F79D-5D4C-7FA65F7924FD}"/>
              </a:ext>
            </a:extLst>
          </p:cNvPr>
          <p:cNvSpPr/>
          <p:nvPr/>
        </p:nvSpPr>
        <p:spPr>
          <a:xfrm>
            <a:off x="-9092" y="4012609"/>
            <a:ext cx="4005028" cy="280076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B b=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AA703ED-7B7B-1097-783F-350527FD23E4}"/>
              </a:ext>
            </a:extLst>
          </p:cNvPr>
          <p:cNvSpPr/>
          <p:nvPr/>
        </p:nvSpPr>
        <p:spPr>
          <a:xfrm>
            <a:off x="4067944" y="4005064"/>
            <a:ext cx="2234608" cy="280076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int z = 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+1;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en-US" altLang="zh-CN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B4A622C-5A44-7010-B257-DFD2AFF44DE1}"/>
              </a:ext>
            </a:extLst>
          </p:cNvPr>
          <p:cNvSpPr/>
          <p:nvPr/>
        </p:nvSpPr>
        <p:spPr>
          <a:xfrm>
            <a:off x="6379312" y="4005063"/>
            <a:ext cx="2728228" cy="280076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=20;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en-US" altLang="zh-CN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82445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Java</a:t>
            </a:r>
            <a:r>
              <a:rPr lang="zh-CN" altLang="en-US" sz="2000" dirty="0"/>
              <a:t>泛型的主要目的是可以建立具有</a:t>
            </a:r>
            <a:r>
              <a:rPr lang="zh-CN" altLang="en-US" sz="2000" b="1" dirty="0">
                <a:solidFill>
                  <a:srgbClr val="FF0000"/>
                </a:solidFill>
              </a:rPr>
              <a:t>类型安全</a:t>
            </a:r>
            <a:r>
              <a:rPr lang="zh-CN" altLang="en-US" sz="2000" dirty="0"/>
              <a:t>的数据结构，如链表（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）、散列映射（</a:t>
            </a:r>
            <a:r>
              <a:rPr lang="en-US" altLang="zh-CN" sz="2000" dirty="0" err="1"/>
              <a:t>HashMap</a:t>
            </a:r>
            <a:r>
              <a:rPr lang="zh-CN" altLang="en-US" sz="2000" dirty="0"/>
              <a:t>）等数据结构。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SDK1.5</a:t>
            </a:r>
            <a:r>
              <a:rPr lang="zh-CN" altLang="en-US" sz="2000" dirty="0"/>
              <a:t>是支持泛型的编译器，它将</a:t>
            </a:r>
            <a:r>
              <a:rPr lang="zh-CN" altLang="en-US" sz="2000" b="1" dirty="0">
                <a:solidFill>
                  <a:srgbClr val="FF0000"/>
                </a:solidFill>
              </a:rPr>
              <a:t>运行时类型检查</a:t>
            </a:r>
            <a:r>
              <a:rPr lang="zh-CN" altLang="en-US" sz="2000" b="1" dirty="0">
                <a:solidFill>
                  <a:srgbClr val="0000FF"/>
                </a:solidFill>
              </a:rPr>
              <a:t>提前到编译时执行</a:t>
            </a:r>
            <a:r>
              <a:rPr lang="zh-CN" altLang="en-US" sz="2000" dirty="0"/>
              <a:t>，使代码更安全。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33265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>
            <a:extLst>
              <a:ext uri="{FF2B5EF4-FFF2-40B4-BE49-F238E27FC236}">
                <a16:creationId xmlns:a16="http://schemas.microsoft.com/office/drawing/2014/main" xmlns="" id="{C075B93B-50D1-DF1D-6F17-A1C74F31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484784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使用泛型的优势：将</a:t>
            </a:r>
            <a:r>
              <a:rPr lang="zh-CN" altLang="en-US" sz="2000" b="1" dirty="0">
                <a:solidFill>
                  <a:srgbClr val="FF0000"/>
                </a:solidFill>
              </a:rPr>
              <a:t>运行时类型检查</a:t>
            </a:r>
            <a:r>
              <a:rPr lang="zh-CN" altLang="en-US" sz="2000" b="1" dirty="0">
                <a:solidFill>
                  <a:srgbClr val="0000FF"/>
                </a:solidFill>
              </a:rPr>
              <a:t>提前到编译时执行</a:t>
            </a:r>
            <a:r>
              <a:rPr lang="zh-CN" altLang="en-US" sz="2000" dirty="0"/>
              <a:t>，使代码更安全。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5B8C526-6FF9-BC04-9BE6-4A391E9CFC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96" y="2664031"/>
            <a:ext cx="9032240" cy="17300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DDCFDB3F-8EC3-24D9-0F04-8D29613338F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354" y="4357694"/>
            <a:ext cx="9032240" cy="8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663289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5.18 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Generics is the capability </a:t>
            </a:r>
            <a:r>
              <a:rPr lang="en-US" altLang="zh-CN" sz="2000" b="1" u="sng" dirty="0"/>
              <a:t>to parameterize types</a:t>
            </a:r>
            <a:r>
              <a:rPr lang="en-US" altLang="zh-CN" sz="2000" dirty="0"/>
              <a:t>. With it you can define a class or a method with </a:t>
            </a:r>
            <a:r>
              <a:rPr lang="en-US" altLang="zh-CN" sz="2000" b="1" dirty="0">
                <a:solidFill>
                  <a:srgbClr val="0000FF"/>
                </a:solidFill>
              </a:rPr>
              <a:t>generic types </a:t>
            </a:r>
            <a:r>
              <a:rPr lang="en-US" altLang="zh-CN" sz="2000" dirty="0"/>
              <a:t>that can be replaced with </a:t>
            </a:r>
            <a:r>
              <a:rPr lang="en-US" altLang="zh-CN" sz="2000" b="1" dirty="0">
                <a:solidFill>
                  <a:srgbClr val="FF0000"/>
                </a:solidFill>
              </a:rPr>
              <a:t>concrete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types</a:t>
            </a:r>
            <a:r>
              <a:rPr lang="en-US" altLang="zh-CN" sz="2000" dirty="0"/>
              <a:t> by the compiler.</a:t>
            </a:r>
          </a:p>
          <a:p>
            <a:endParaRPr lang="en-US" altLang="zh-CN" sz="2000" dirty="0"/>
          </a:p>
          <a:p>
            <a:r>
              <a:rPr lang="en-US" altLang="zh-CN" sz="2000" dirty="0"/>
              <a:t>The key benefit of generics is to </a:t>
            </a:r>
            <a:r>
              <a:rPr lang="en-US" altLang="zh-CN" sz="2000" b="1" u="sng" dirty="0"/>
              <a:t>enable errors to be detected at compile time</a:t>
            </a:r>
            <a:r>
              <a:rPr lang="en-US" altLang="zh-CN" sz="2000" dirty="0"/>
              <a:t> rather than at runtime.</a:t>
            </a:r>
          </a:p>
          <a:p>
            <a:endParaRPr lang="en-US" altLang="zh-CN" sz="2000" dirty="0"/>
          </a:p>
          <a:p>
            <a:r>
              <a:rPr lang="en-US" altLang="zh-CN" sz="2000" dirty="0"/>
              <a:t>A generic class or method </a:t>
            </a:r>
            <a:r>
              <a:rPr lang="en-US" altLang="zh-CN" sz="2000" b="1" u="sng" dirty="0"/>
              <a:t>permits you to specify allowable types of objects</a:t>
            </a:r>
            <a:r>
              <a:rPr lang="en-US" altLang="zh-CN" sz="2000" dirty="0"/>
              <a:t> that the class or method can work with. If you attempt to use the class or method with an incompatible object, the compiler can detect the error.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46229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小节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</a:t>
            </a:r>
            <a:r>
              <a:rPr lang="zh-CN" altLang="en-US" sz="2000" dirty="0">
                <a:solidFill>
                  <a:srgbClr val="FF0000"/>
                </a:solidFill>
              </a:rPr>
              <a:t>继承性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</a:t>
            </a:r>
            <a:r>
              <a:rPr lang="zh-CN" altLang="en-US" sz="2000" dirty="0">
                <a:solidFill>
                  <a:srgbClr val="FF0000"/>
                </a:solidFill>
              </a:rPr>
              <a:t>隐藏</a:t>
            </a:r>
            <a:r>
              <a:rPr lang="zh-CN" altLang="en-US" sz="2000" dirty="0"/>
              <a:t>和方法</a:t>
            </a:r>
            <a:r>
              <a:rPr lang="zh-CN" altLang="en-US" sz="2000" dirty="0">
                <a:solidFill>
                  <a:srgbClr val="FF0000"/>
                </a:solidFill>
              </a:rPr>
              <a:t>重写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>
                <a:solidFill>
                  <a:srgbClr val="FF0000"/>
                </a:solidFill>
              </a:rPr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</a:t>
            </a:r>
            <a:r>
              <a:rPr lang="zh-CN" altLang="en-US" sz="2000" dirty="0">
                <a:solidFill>
                  <a:srgbClr val="FF0000"/>
                </a:solidFill>
              </a:rPr>
              <a:t>上转型对象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</a:t>
            </a:r>
            <a:r>
              <a:rPr lang="zh-CN" altLang="en-US" sz="2000" dirty="0">
                <a:solidFill>
                  <a:srgbClr val="FF0000"/>
                </a:solidFill>
              </a:rPr>
              <a:t>多态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532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5.3 </a:t>
            </a:r>
            <a:r>
              <a:rPr lang="zh-CN" altLang="en-US" sz="3200" dirty="0"/>
              <a:t>子类对象的构造过程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子类如何创建对象？</a:t>
            </a:r>
          </a:p>
          <a:p>
            <a:pPr lvl="1"/>
            <a:r>
              <a:rPr lang="zh-CN" altLang="en-US" sz="2000" dirty="0"/>
              <a:t>将子类中声明的成员变量作为子类对象的成员变量。</a:t>
            </a:r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父类的成员变量也都分配了内存空间，但</a:t>
            </a:r>
            <a:r>
              <a:rPr lang="zh-CN" altLang="en-US" sz="2000" b="1" dirty="0">
                <a:solidFill>
                  <a:srgbClr val="0000FF"/>
                </a:solidFill>
              </a:rPr>
              <a:t>只将其中一部分（继承的那部分）作为子类对象的成员变量</a:t>
            </a:r>
            <a:r>
              <a:rPr lang="zh-CN" altLang="en-US" sz="2000" dirty="0"/>
              <a:t>。 父类的</a:t>
            </a:r>
            <a:r>
              <a:rPr lang="en-US" altLang="zh-CN" sz="2000" dirty="0"/>
              <a:t>private</a:t>
            </a:r>
            <a:r>
              <a:rPr lang="zh-CN" altLang="en-US" sz="2000" dirty="0"/>
              <a:t>成员变量尽管分配了内存空间， 但它不作为子类的成员变量，即父类的</a:t>
            </a:r>
            <a:r>
              <a:rPr lang="en-US" altLang="zh-CN" sz="2000" dirty="0"/>
              <a:t>private</a:t>
            </a:r>
            <a:r>
              <a:rPr lang="zh-CN" altLang="en-US" sz="2000" dirty="0"/>
              <a:t>成员变量不归子类管理。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方法的继承性与成员变量的继承性</a:t>
            </a:r>
            <a:r>
              <a:rPr lang="zh-CN" altLang="en-US" sz="2000" b="1" dirty="0">
                <a:solidFill>
                  <a:srgbClr val="FF0000"/>
                </a:solidFill>
              </a:rPr>
              <a:t>相同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如果子类和父类</a:t>
            </a:r>
            <a:r>
              <a:rPr lang="zh-CN" altLang="en-US" sz="2000" b="1" dirty="0">
                <a:solidFill>
                  <a:srgbClr val="FF0000"/>
                </a:solidFill>
              </a:rPr>
              <a:t>不在同一包中</a:t>
            </a:r>
            <a:r>
              <a:rPr lang="zh-CN" altLang="en-US" sz="2000" dirty="0"/>
              <a:t>，尽管父类的</a:t>
            </a:r>
            <a:r>
              <a:rPr lang="en-US" altLang="zh-CN" sz="2000" dirty="0"/>
              <a:t>friendly</a:t>
            </a:r>
            <a:r>
              <a:rPr lang="zh-CN" altLang="en-US" sz="2000" dirty="0"/>
              <a:t>成员变量分配了内存空间，也不作为子类的成员变量。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B8F726C-4ED1-D615-5FB1-9F953356A35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836" y="28931"/>
            <a:ext cx="7722604" cy="23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777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5.3 </a:t>
            </a:r>
            <a:r>
              <a:rPr lang="zh-CN" altLang="en-US" sz="3200" dirty="0"/>
              <a:t>子类对象的构造过程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子类对象的内存示意图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83568" y="2276872"/>
            <a:ext cx="5184576" cy="1368722"/>
            <a:chOff x="1908175" y="3925383"/>
            <a:chExt cx="4752973" cy="1368722"/>
          </a:xfrm>
        </p:grpSpPr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4380466" y="3925383"/>
              <a:ext cx="2280682" cy="424945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latin typeface="Times New Roman" panose="02020603050405020304" pitchFamily="18" charset="0"/>
                </a:rPr>
                <a:t>子类</a:t>
              </a: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未继承</a:t>
              </a:r>
              <a:r>
                <a:rPr lang="zh-CN" altLang="en-US" dirty="0">
                  <a:latin typeface="Times New Roman" panose="02020603050405020304" pitchFamily="18" charset="0"/>
                </a:rPr>
                <a:t>的成员变量</a:t>
              </a:r>
              <a:endParaRPr lang="zh-CN" altLang="en-US" dirty="0"/>
            </a:p>
          </p:txBody>
        </p:sp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908175" y="4450208"/>
              <a:ext cx="1304738" cy="4249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pPr algn="just"/>
              <a:r>
                <a:rPr lang="en-US" altLang="zh-CN" sz="900">
                  <a:latin typeface="Times New Roman" panose="02020603050405020304" pitchFamily="18" charset="0"/>
                </a:rPr>
                <a:t>   </a:t>
              </a:r>
              <a:r>
                <a:rPr lang="zh-CN" altLang="en-US">
                  <a:latin typeface="Times New Roman" panose="02020603050405020304" pitchFamily="18" charset="0"/>
                </a:rPr>
                <a:t>引用</a:t>
              </a:r>
              <a:endParaRPr lang="zh-CN" altLang="en-US"/>
            </a:p>
          </p:txBody>
        </p:sp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1908175" y="3933056"/>
              <a:ext cx="1079649" cy="4249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/>
            <a:lstStyle/>
            <a:p>
              <a:pPr algn="just"/>
              <a:r>
                <a:rPr lang="zh-CN" altLang="en-US" dirty="0">
                  <a:latin typeface="Times New Roman" panose="02020603050405020304" pitchFamily="18" charset="0"/>
                </a:rPr>
                <a:t>子类对象</a:t>
              </a:r>
              <a:endParaRPr lang="zh-CN" altLang="en-US" dirty="0"/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4387178" y="4450208"/>
              <a:ext cx="2273970" cy="4249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  </a:t>
              </a:r>
              <a:r>
                <a:rPr lang="zh-CN" altLang="en-US" dirty="0">
                  <a:latin typeface="Times New Roman" panose="02020603050405020304" pitchFamily="18" charset="0"/>
                </a:rPr>
                <a:t>子类</a:t>
              </a:r>
              <a:r>
                <a: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继承</a:t>
              </a:r>
              <a:r>
                <a:rPr lang="zh-CN" altLang="en-US" dirty="0">
                  <a:latin typeface="Times New Roman" panose="02020603050405020304" pitchFamily="18" charset="0"/>
                </a:rPr>
                <a:t>的成员变量</a:t>
              </a:r>
              <a:endParaRPr lang="zh-CN" altLang="en-US" dirty="0"/>
            </a:p>
          </p:txBody>
        </p:sp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4387178" y="4869160"/>
              <a:ext cx="2273970" cy="4249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rIns="0"/>
            <a:lstStyle/>
            <a:p>
              <a:r>
                <a:rPr lang="en-US" altLang="zh-CN" dirty="0">
                  <a:latin typeface="Times New Roman" panose="02020603050405020304" pitchFamily="18" charset="0"/>
                </a:rPr>
                <a:t>  </a:t>
              </a:r>
              <a:r>
                <a:rPr lang="zh-CN" altLang="en-US" dirty="0">
                  <a:latin typeface="Times New Roman" panose="02020603050405020304" pitchFamily="18" charset="0"/>
                </a:rPr>
                <a:t>子类</a:t>
              </a:r>
              <a:r>
                <a:rPr lang="zh-CN" altLang="en-US" b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声明</a:t>
              </a:r>
              <a:r>
                <a:rPr lang="zh-CN" altLang="en-US" dirty="0">
                  <a:latin typeface="Times New Roman" panose="02020603050405020304" pitchFamily="18" charset="0"/>
                </a:rPr>
                <a:t>的成员变量</a:t>
              </a:r>
              <a:endParaRPr lang="zh-CN" altLang="en-US" dirty="0"/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3212913" y="4450208"/>
              <a:ext cx="117426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rIns="0"/>
            <a:lstStyle/>
            <a:p>
              <a:endParaRPr lang="zh-CN" altLang="en-US"/>
            </a:p>
          </p:txBody>
        </p:sp>
      </p:grpSp>
      <p:sp>
        <p:nvSpPr>
          <p:cNvPr id="25" name="矩形 24"/>
          <p:cNvSpPr/>
          <p:nvPr/>
        </p:nvSpPr>
        <p:spPr>
          <a:xfrm>
            <a:off x="6084168" y="2148495"/>
            <a:ext cx="2903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子类中</a:t>
            </a:r>
            <a:r>
              <a:rPr lang="zh-CN" altLang="en-US" b="1" dirty="0">
                <a:solidFill>
                  <a:srgbClr val="FF0000"/>
                </a:solidFill>
              </a:rPr>
              <a:t>声明定义</a:t>
            </a:r>
            <a:r>
              <a:rPr lang="zh-CN" altLang="en-US" dirty="0"/>
              <a:t>的方法</a:t>
            </a:r>
            <a:r>
              <a:rPr lang="zh-CN" altLang="en-US" b="1" dirty="0">
                <a:solidFill>
                  <a:srgbClr val="FF0000"/>
                </a:solidFill>
              </a:rPr>
              <a:t>不可以操作</a:t>
            </a:r>
            <a:r>
              <a:rPr lang="zh-CN" altLang="en-US" dirty="0"/>
              <a:t>这些内存单元</a:t>
            </a:r>
          </a:p>
        </p:txBody>
      </p:sp>
      <p:sp>
        <p:nvSpPr>
          <p:cNvPr id="27" name="矩形 26"/>
          <p:cNvSpPr/>
          <p:nvPr/>
        </p:nvSpPr>
        <p:spPr>
          <a:xfrm>
            <a:off x="6084168" y="2897483"/>
            <a:ext cx="25740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子类中</a:t>
            </a:r>
            <a:r>
              <a:rPr lang="zh-CN" altLang="en-US" b="1" dirty="0">
                <a:solidFill>
                  <a:srgbClr val="0000FF"/>
                </a:solidFill>
              </a:rPr>
              <a:t>声明定义</a:t>
            </a:r>
            <a:r>
              <a:rPr lang="zh-CN" altLang="en-US" dirty="0"/>
              <a:t>的方法</a:t>
            </a:r>
            <a:r>
              <a:rPr lang="zh-CN" altLang="en-US" b="1" dirty="0">
                <a:solidFill>
                  <a:srgbClr val="0000FF"/>
                </a:solidFill>
              </a:rPr>
              <a:t>可以操作</a:t>
            </a:r>
            <a:r>
              <a:rPr lang="zh-CN" altLang="en-US" dirty="0"/>
              <a:t>这些内存单元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DDBCD32-5225-DC99-0F4C-5BDAFB9E4E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3634" y="3857913"/>
            <a:ext cx="8641235" cy="26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2655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5.3 </a:t>
            </a:r>
            <a:r>
              <a:rPr lang="zh-CN" altLang="en-US" sz="3200" dirty="0"/>
              <a:t>子类对象的构造过程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子类创建对象时</a:t>
            </a:r>
            <a:r>
              <a:rPr lang="zh-CN" altLang="en-US" sz="2000" b="1" dirty="0">
                <a:solidFill>
                  <a:srgbClr val="FF0000"/>
                </a:solidFill>
              </a:rPr>
              <a:t>似乎浪费了一些内存</a:t>
            </a:r>
            <a:r>
              <a:rPr lang="zh-CN" altLang="en-US" sz="2000" dirty="0"/>
              <a:t>，因为当用子类创建对象时，父类的成员变量也都分配了内存空间，但只将其中一部分作为子类对象的成员变量。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实际情况并非如此，子类中</a:t>
            </a:r>
            <a:r>
              <a:rPr lang="zh-CN" altLang="en-US" sz="2000" b="1" dirty="0">
                <a:solidFill>
                  <a:srgbClr val="0000FF"/>
                </a:solidFill>
              </a:rPr>
              <a:t>还有一部分方法是从父类继承的</a:t>
            </a:r>
            <a:r>
              <a:rPr lang="zh-CN" altLang="en-US" sz="2000" dirty="0"/>
              <a:t>，这部分方法却可以操作这部分没有继承的变量。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74815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5.3 </a:t>
            </a:r>
            <a:r>
              <a:rPr lang="zh-CN" altLang="en-US" sz="3200" dirty="0"/>
              <a:t>子类对象的构造过程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5496" y="4265462"/>
            <a:ext cx="5040560" cy="255454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B b=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1805916" y="2014969"/>
            <a:ext cx="3702188" cy="206210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+1;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624700" y="647"/>
            <a:ext cx="3483804" cy="255454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=20;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7733" y="5719914"/>
            <a:ext cx="460053" cy="100773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xmlns="" id="{E9DE5B39-7177-4512-A174-907C3B2AB240}"/>
              </a:ext>
            </a:extLst>
          </p:cNvPr>
          <p:cNvCxnSpPr/>
          <p:nvPr/>
        </p:nvCxnSpPr>
        <p:spPr>
          <a:xfrm>
            <a:off x="251520" y="5445224"/>
            <a:ext cx="720080" cy="43204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29280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5.4 </a:t>
            </a:r>
            <a:r>
              <a:rPr lang="zh-CN" altLang="en-US" sz="2000" dirty="0">
                <a:solidFill>
                  <a:srgbClr val="FF0000"/>
                </a:solidFill>
              </a:rPr>
              <a:t>成员变量隐藏和方法重写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60754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5.4 </a:t>
            </a:r>
            <a:r>
              <a:rPr lang="zh-CN" altLang="en-US" sz="3200" dirty="0"/>
              <a:t>成员变量隐藏和方法重写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成员变量的隐藏</a:t>
            </a:r>
          </a:p>
          <a:p>
            <a:r>
              <a:rPr lang="zh-CN" altLang="en-US" sz="2000" dirty="0"/>
              <a:t>子类可以隐藏继承的成员变量，当在子类中定义和父类中</a:t>
            </a:r>
            <a:r>
              <a:rPr lang="zh-CN" altLang="en-US" sz="2000" b="1" u="sng" dirty="0">
                <a:solidFill>
                  <a:srgbClr val="FF0000"/>
                </a:solidFill>
              </a:rPr>
              <a:t>同名</a:t>
            </a:r>
            <a:r>
              <a:rPr lang="zh-CN" altLang="en-US" sz="2000" b="1" dirty="0">
                <a:solidFill>
                  <a:srgbClr val="FF0000"/>
                </a:solidFill>
              </a:rPr>
              <a:t>的成员变量时</a:t>
            </a:r>
            <a:r>
              <a:rPr lang="zh-CN" altLang="en-US" sz="2000" dirty="0"/>
              <a:t>，子类就隐藏了继承的成员变量。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Within a class, a field that has </a:t>
            </a:r>
            <a:r>
              <a:rPr lang="en-US" altLang="zh-CN" sz="2000" b="1" dirty="0">
                <a:solidFill>
                  <a:srgbClr val="FF0000"/>
                </a:solidFill>
              </a:rPr>
              <a:t>the same name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as a field in the </a:t>
            </a:r>
            <a:r>
              <a:rPr lang="en-US" altLang="zh-CN" sz="2000" dirty="0" err="1"/>
              <a:t>superclass</a:t>
            </a:r>
            <a:r>
              <a:rPr lang="en-US" altLang="zh-CN" sz="2000" dirty="0"/>
              <a:t> hides the </a:t>
            </a:r>
            <a:r>
              <a:rPr lang="en-US" altLang="zh-CN" sz="2000" dirty="0" err="1"/>
              <a:t>superclass’s</a:t>
            </a:r>
            <a:r>
              <a:rPr lang="en-US" altLang="zh-CN" sz="2000" dirty="0"/>
              <a:t> field, </a:t>
            </a:r>
            <a:r>
              <a:rPr lang="en-US" altLang="zh-CN" sz="2000" b="1" dirty="0">
                <a:solidFill>
                  <a:srgbClr val="0000FF"/>
                </a:solidFill>
              </a:rPr>
              <a:t>even if their types are different</a:t>
            </a:r>
            <a:r>
              <a:rPr lang="en-US" altLang="zh-CN" sz="2000" dirty="0"/>
              <a:t>. Within the subclass, the field in the </a:t>
            </a:r>
            <a:r>
              <a:rPr lang="en-US" altLang="zh-CN" sz="2000" dirty="0" err="1"/>
              <a:t>superclass</a:t>
            </a:r>
            <a:r>
              <a:rPr lang="en-US" altLang="zh-CN" sz="2000" dirty="0"/>
              <a:t> cannot be referenced by its simple name. Instead, the field must be accessed through </a:t>
            </a:r>
            <a:r>
              <a:rPr lang="en-US" altLang="zh-CN" sz="2000" b="1" dirty="0">
                <a:solidFill>
                  <a:srgbClr val="FF0000"/>
                </a:solidFill>
              </a:rPr>
              <a:t>super</a:t>
            </a:r>
            <a:r>
              <a:rPr lang="en-US" altLang="zh-CN" sz="2000" dirty="0"/>
              <a:t>. </a:t>
            </a:r>
            <a:r>
              <a:rPr lang="en-US" altLang="zh-CN" sz="2000" u="sng" dirty="0"/>
              <a:t>Generally speaking, we </a:t>
            </a:r>
            <a:r>
              <a:rPr lang="en-US" altLang="zh-CN" sz="2000" b="1" u="sng" dirty="0">
                <a:solidFill>
                  <a:srgbClr val="FF0000"/>
                </a:solidFill>
              </a:rPr>
              <a:t>don’t</a:t>
            </a:r>
            <a:r>
              <a:rPr lang="en-US" altLang="zh-CN" sz="2000" u="sng" dirty="0"/>
              <a:t> recommend hiding fields as it makes code difficult to read.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259632" y="4581128"/>
            <a:ext cx="1368152" cy="115212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64954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5.4 </a:t>
            </a:r>
            <a:r>
              <a:rPr lang="zh-CN" altLang="en-US" sz="3200" dirty="0"/>
              <a:t>成员变量隐藏和方法重写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35496" y="4265462"/>
            <a:ext cx="4824536" cy="255454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Example5_3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B b=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B();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=200;</a:t>
            </a:r>
          </a:p>
          <a:p>
            <a:pPr lvl="1"/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zh-CN" sz="16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调用子类新增的方法</a:t>
            </a:r>
          </a:p>
          <a:p>
            <a:pPr lvl="1"/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zh-CN" sz="16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调用子类继承的方法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1877924" y="1840756"/>
            <a:ext cx="5862428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+100;</a:t>
            </a:r>
          </a:p>
          <a:p>
            <a:r>
              <a:rPr lang="es-E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System.</a:t>
            </a:r>
            <a:r>
              <a:rPr lang="es-ES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s-E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s-E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"y (int), y=%d\n"</a:t>
            </a:r>
            <a:r>
              <a:rPr lang="es-E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s-ES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s-E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矩形 8"/>
          <p:cNvSpPr/>
          <p:nvPr/>
        </p:nvSpPr>
        <p:spPr>
          <a:xfrm>
            <a:off x="5624700" y="29768"/>
            <a:ext cx="3483804" cy="255454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=11.456789;</a:t>
            </a:r>
          </a:p>
          <a:p>
            <a:pPr lvl="1"/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	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+1;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"y (double), y=%f\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n"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32040" y="6180485"/>
            <a:ext cx="2882516" cy="5939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130474" y="2517279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3004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5.1 </a:t>
            </a:r>
            <a:r>
              <a:rPr lang="zh-CN" altLang="en-US" sz="2000" dirty="0">
                <a:solidFill>
                  <a:srgbClr val="FF0000"/>
                </a:solidFill>
              </a:rPr>
              <a:t>子类与父类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4651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5.4 </a:t>
            </a:r>
            <a:r>
              <a:rPr lang="zh-CN" altLang="en-US" sz="3200" dirty="0"/>
              <a:t>成员变量隐藏和方法重写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方法重写</a:t>
            </a:r>
          </a:p>
          <a:p>
            <a:r>
              <a:rPr lang="zh-CN" altLang="en-US" sz="2000" dirty="0"/>
              <a:t>子类也可以隐藏方法，</a:t>
            </a:r>
            <a:r>
              <a:rPr lang="zh-CN" altLang="en-US" sz="2000" b="1" dirty="0">
                <a:solidFill>
                  <a:srgbClr val="FF0000"/>
                </a:solidFill>
              </a:rPr>
              <a:t>子类通过方法重写（</a:t>
            </a:r>
            <a:r>
              <a:rPr lang="en-US" altLang="zh-CN" sz="2000" b="1" dirty="0">
                <a:solidFill>
                  <a:srgbClr val="FF0000"/>
                </a:solidFill>
              </a:rPr>
              <a:t>overriding</a:t>
            </a:r>
            <a:r>
              <a:rPr lang="zh-CN" altLang="en-US" sz="2000" b="1" dirty="0">
                <a:solidFill>
                  <a:srgbClr val="FF0000"/>
                </a:solidFill>
              </a:rPr>
              <a:t>）来隐藏继承的方法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方法重写：子类中定义一个方法，并且这个方法的</a:t>
            </a:r>
            <a:r>
              <a:rPr lang="zh-CN" altLang="en-US" sz="2000" b="1" dirty="0">
                <a:solidFill>
                  <a:srgbClr val="0000FF"/>
                </a:solidFill>
              </a:rPr>
              <a:t>名字、</a:t>
            </a:r>
            <a:r>
              <a:rPr lang="zh-CN" altLang="en-US" sz="2000" b="1" u="sng" dirty="0">
                <a:solidFill>
                  <a:srgbClr val="0000FF"/>
                </a:solidFill>
              </a:rPr>
              <a:t>返回类型</a:t>
            </a:r>
            <a:r>
              <a:rPr lang="zh-CN" altLang="en-US" sz="2000" b="1" dirty="0">
                <a:solidFill>
                  <a:srgbClr val="0000FF"/>
                </a:solidFill>
              </a:rPr>
              <a:t>、参数个数和类型</a:t>
            </a:r>
            <a:r>
              <a:rPr lang="zh-CN" altLang="en-US" sz="2000" dirty="0"/>
              <a:t>与从父类继承的方法完全相同。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如果子类想使用被隐藏的方法，必须使用关键字</a:t>
            </a:r>
            <a:r>
              <a:rPr lang="en-US" altLang="zh-CN" sz="2000" dirty="0"/>
              <a:t>super</a:t>
            </a:r>
            <a:r>
              <a:rPr lang="zh-CN" altLang="en-US" sz="2000" dirty="0"/>
              <a:t>，我们将在后面讲述</a:t>
            </a:r>
            <a:r>
              <a:rPr lang="en-US" altLang="zh-CN" sz="2000" dirty="0"/>
              <a:t>super</a:t>
            </a:r>
            <a:r>
              <a:rPr lang="zh-CN" altLang="en-US" sz="2000" dirty="0"/>
              <a:t>的用法。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30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5.4 </a:t>
            </a:r>
            <a:r>
              <a:rPr lang="zh-CN" altLang="en-US" sz="3200" dirty="0"/>
              <a:t>成员变量隐藏和方法重写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5496" y="4653136"/>
            <a:ext cx="4464496" cy="203132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Example5_4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B b=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B();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b.cry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b.speak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727110" y="2262351"/>
            <a:ext cx="4752528" cy="224676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=100,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speak()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       z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=2*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 love This Game"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l-PL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pl-PL" altLang="zh-CN" sz="1400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l-PL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l-PL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"y=%d,z=%d"</a:t>
            </a:r>
            <a:r>
              <a:rPr lang="pl-PL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l-PL" altLang="zh-CN" sz="1400" i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pl-PL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l-PL" altLang="zh-CN" sz="1400" i="1" dirty="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pl-PL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624700" y="29768"/>
            <a:ext cx="3483804" cy="249299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=8.0,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=0.888888;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speak()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2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"I love NBA"</a:t>
            </a:r>
            <a:r>
              <a:rPr lang="en-US" altLang="zh-C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cry()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200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200" dirty="0" err="1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; 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2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i="1" dirty="0">
                <a:solidFill>
                  <a:srgbClr val="2A00FF"/>
                </a:solidFill>
                <a:latin typeface="Consolas" panose="020B0609020204030204" pitchFamily="49" charset="0"/>
              </a:rPr>
              <a:t>"y=%f\</a:t>
            </a:r>
            <a:r>
              <a:rPr lang="en-US" altLang="zh-CN" sz="12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n"</a:t>
            </a:r>
            <a:r>
              <a:rPr lang="en-US" altLang="zh-CN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2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84793" y="5877272"/>
            <a:ext cx="2026559" cy="80718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23528" y="3068960"/>
            <a:ext cx="792088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1763688" y="2104281"/>
            <a:ext cx="432048" cy="6480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95736" y="1700808"/>
            <a:ext cx="305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子类隐藏了继承的成员变量</a:t>
            </a:r>
            <a:r>
              <a:rPr lang="en-US" altLang="zh-CN" b="1" dirty="0">
                <a:solidFill>
                  <a:srgbClr val="FF0000"/>
                </a:solidFill>
              </a:rPr>
              <a:t>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3068960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方法重写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732240" y="620688"/>
            <a:ext cx="1368152" cy="115212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43054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5.4 </a:t>
            </a:r>
            <a:r>
              <a:rPr lang="zh-CN" altLang="en-US" sz="3200" dirty="0"/>
              <a:t>成员变量隐藏和方法重写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如果子类在准备隐藏继承的方法时，</a:t>
            </a:r>
            <a:r>
              <a:rPr lang="zh-CN" altLang="en-US" sz="2000" b="1" dirty="0">
                <a:solidFill>
                  <a:srgbClr val="0000FF"/>
                </a:solidFill>
              </a:rPr>
              <a:t>参数个数或参数类型与父类的方法</a:t>
            </a:r>
            <a:r>
              <a:rPr lang="zh-CN" altLang="en-US" sz="2000" b="1" u="sng" dirty="0">
                <a:solidFill>
                  <a:srgbClr val="0000FF"/>
                </a:solidFill>
              </a:rPr>
              <a:t>不尽</a:t>
            </a:r>
            <a:r>
              <a:rPr lang="zh-CN" altLang="en-US" sz="2000" b="1" dirty="0">
                <a:solidFill>
                  <a:srgbClr val="0000FF"/>
                </a:solidFill>
              </a:rPr>
              <a:t>相同</a:t>
            </a:r>
            <a:r>
              <a:rPr lang="zh-CN" altLang="en-US" sz="2000" dirty="0"/>
              <a:t>，那实际上也没有隐藏继承的方法，这时子类就出现两个方法具有相同的名字，即重载（</a:t>
            </a:r>
            <a:r>
              <a:rPr lang="en-US" altLang="zh-CN" sz="2000" b="1" dirty="0"/>
              <a:t>overloading</a:t>
            </a:r>
            <a:r>
              <a:rPr lang="zh-CN" altLang="en-US" sz="2000" dirty="0"/>
              <a:t>） 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3409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5.4 </a:t>
            </a:r>
            <a:r>
              <a:rPr lang="zh-CN" altLang="en-US" sz="3200" dirty="0"/>
              <a:t>成员变量隐藏和方法重写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80001" y="4653136"/>
            <a:ext cx="5040560" cy="203132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 Example5_5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altLang="zh-CN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2"/>
            <a:r>
              <a:rPr lang="en-US" altLang="zh-CN" sz="1400" dirty="0">
                <a:solidFill>
                  <a:srgbClr val="000000"/>
                </a:solidFill>
                <a:latin typeface="Consolas"/>
              </a:rPr>
              <a:t>B </a:t>
            </a:r>
            <a:r>
              <a:rPr lang="en-US" altLang="zh-CN" sz="1400" dirty="0" err="1">
                <a:solidFill>
                  <a:srgbClr val="000000"/>
                </a:solidFill>
                <a:latin typeface="Consolas"/>
              </a:rPr>
              <a:t>b</a:t>
            </a:r>
            <a:r>
              <a:rPr lang="en-US" altLang="zh-CN" sz="14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altLang="zh-CN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 B();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/>
              </a:rPr>
              <a:t>b.f</a:t>
            </a:r>
            <a:r>
              <a:rPr lang="en-US" altLang="zh-CN" sz="1400" i="1" dirty="0">
                <a:solidFill>
                  <a:srgbClr val="000000"/>
                </a:solidFill>
                <a:latin typeface="Consolas"/>
              </a:rPr>
              <a:t>(10,10));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/>
              </a:rPr>
              <a:t>b.f</a:t>
            </a:r>
            <a:r>
              <a:rPr lang="en-US" altLang="zh-CN" sz="1400" i="1" dirty="0">
                <a:solidFill>
                  <a:srgbClr val="000000"/>
                </a:solidFill>
                <a:latin typeface="Consolas"/>
              </a:rPr>
              <a:t>((</a:t>
            </a:r>
            <a:r>
              <a:rPr lang="en-US" altLang="zh-CN" sz="1400" b="1" i="1" dirty="0">
                <a:solidFill>
                  <a:srgbClr val="7F0055"/>
                </a:solidFill>
                <a:latin typeface="Consolas"/>
              </a:rPr>
              <a:t>byte</a:t>
            </a:r>
            <a:r>
              <a:rPr lang="en-US" altLang="zh-CN" sz="1400" b="1" i="1" dirty="0">
                <a:solidFill>
                  <a:srgbClr val="000000"/>
                </a:solidFill>
                <a:latin typeface="Consolas"/>
              </a:rPr>
              <a:t>)10,10));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/>
              </a:rPr>
              <a:t>}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512" y="2765246"/>
            <a:ext cx="4896544" cy="181588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 public</a:t>
            </a:r>
            <a:r>
              <a:rPr lang="fr-FR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</a:t>
            </a:r>
            <a:r>
              <a:rPr lang="fr-FR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fr-FR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fr-FR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x*y;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5202996" y="1196752"/>
            <a:ext cx="3483804" cy="181588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x+y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07083" y="6152106"/>
            <a:ext cx="417045" cy="5064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699792" y="2703587"/>
            <a:ext cx="504056" cy="6480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7715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5.4 </a:t>
            </a:r>
            <a:r>
              <a:rPr lang="zh-CN" altLang="en-US" sz="3200" dirty="0"/>
              <a:t>成员变量隐藏和方法重写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Overloading</a:t>
            </a:r>
            <a:r>
              <a:rPr lang="en-US" altLang="zh-CN" sz="2000" dirty="0"/>
              <a:t> (</a:t>
            </a:r>
            <a:r>
              <a:rPr lang="zh-CN" altLang="en-US" sz="2000" dirty="0"/>
              <a:t>重载</a:t>
            </a:r>
            <a:r>
              <a:rPr lang="en-US" altLang="zh-CN" sz="2000" dirty="0"/>
              <a:t>) means to define </a:t>
            </a:r>
            <a:r>
              <a:rPr lang="en-US" altLang="zh-CN" sz="2000" dirty="0">
                <a:solidFill>
                  <a:srgbClr val="FF0000"/>
                </a:solidFill>
              </a:rPr>
              <a:t>multiple methods with the same </a:t>
            </a:r>
            <a:r>
              <a:rPr lang="en-US" altLang="zh-CN" sz="2000" b="1" u="sng" dirty="0">
                <a:solidFill>
                  <a:srgbClr val="FF0000"/>
                </a:solidFill>
              </a:rPr>
              <a:t>name</a:t>
            </a:r>
            <a:r>
              <a:rPr lang="en-US" altLang="zh-CN" sz="2000" dirty="0">
                <a:solidFill>
                  <a:srgbClr val="FF0000"/>
                </a:solidFill>
              </a:rPr>
              <a:t> but </a:t>
            </a:r>
            <a:r>
              <a:rPr lang="en-US" altLang="zh-CN" sz="2000" b="1" dirty="0">
                <a:solidFill>
                  <a:srgbClr val="FF0000"/>
                </a:solidFill>
              </a:rPr>
              <a:t>different signatures</a:t>
            </a:r>
            <a:r>
              <a:rPr lang="en-US" altLang="zh-CN" sz="2000" dirty="0"/>
              <a:t>.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rgbClr val="0000FF"/>
                </a:solidFill>
              </a:rPr>
              <a:t>Overriding</a:t>
            </a:r>
            <a:r>
              <a:rPr lang="en-US" altLang="zh-CN" sz="2000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(</a:t>
            </a:r>
            <a:r>
              <a:rPr lang="zh-CN" altLang="en-US" sz="2000" dirty="0"/>
              <a:t>重写</a:t>
            </a:r>
            <a:r>
              <a:rPr lang="en-US" altLang="zh-CN" sz="2000" dirty="0"/>
              <a:t>) means to </a:t>
            </a:r>
            <a:r>
              <a:rPr lang="en-US" altLang="zh-CN" sz="2000" dirty="0">
                <a:solidFill>
                  <a:srgbClr val="0000FF"/>
                </a:solidFill>
              </a:rPr>
              <a:t>provide a </a:t>
            </a:r>
            <a:r>
              <a:rPr lang="en-US" altLang="zh-CN" sz="2000" b="1" u="sng" dirty="0">
                <a:solidFill>
                  <a:srgbClr val="0000FF"/>
                </a:solidFill>
              </a:rPr>
              <a:t>new</a:t>
            </a:r>
            <a:r>
              <a:rPr lang="en-US" altLang="zh-CN" sz="2000" dirty="0">
                <a:solidFill>
                  <a:srgbClr val="0000FF"/>
                </a:solidFill>
              </a:rPr>
              <a:t> implementation </a:t>
            </a:r>
            <a:r>
              <a:rPr lang="en-US" altLang="zh-CN" sz="2000" dirty="0"/>
              <a:t>for a method in the </a:t>
            </a:r>
            <a:r>
              <a:rPr lang="en-US" altLang="zh-CN" sz="2000" dirty="0">
                <a:solidFill>
                  <a:srgbClr val="0000FF"/>
                </a:solidFill>
              </a:rPr>
              <a:t>subclass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866643" y="3861048"/>
            <a:ext cx="3255891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/>
              <a:t>Overloading</a:t>
            </a:r>
            <a:r>
              <a:rPr lang="zh-CN" altLang="en-US" b="1" dirty="0"/>
              <a:t>与</a:t>
            </a:r>
            <a:r>
              <a:rPr lang="en-US" altLang="zh-CN" b="1" dirty="0"/>
              <a:t>overriding</a:t>
            </a:r>
            <a:r>
              <a:rPr lang="zh-CN" altLang="en-US" b="1" dirty="0"/>
              <a:t>的区别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0558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5.4 </a:t>
            </a:r>
            <a:r>
              <a:rPr lang="zh-CN" altLang="en-US" sz="3200" dirty="0"/>
              <a:t>成员变量隐藏和方法重写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访问修饰符</a:t>
            </a:r>
            <a:r>
              <a:rPr lang="en-US" altLang="zh-CN" sz="2000" dirty="0"/>
              <a:t>protected</a:t>
            </a:r>
            <a:r>
              <a:rPr lang="zh-CN" altLang="en-US" sz="2000" dirty="0"/>
              <a:t>的进一步说明</a:t>
            </a:r>
          </a:p>
          <a:p>
            <a:r>
              <a:rPr lang="zh-CN" altLang="en-US" sz="2000" dirty="0"/>
              <a:t>一个类</a:t>
            </a:r>
            <a:r>
              <a:rPr lang="en-US" altLang="zh-CN" sz="2000" dirty="0"/>
              <a:t>A</a:t>
            </a:r>
            <a:r>
              <a:rPr lang="zh-CN" altLang="en-US" sz="2000" dirty="0"/>
              <a:t>中的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成员变量和方法可以被它的直接子类和间接子类继承，比如</a:t>
            </a:r>
            <a:r>
              <a:rPr lang="en-US" altLang="zh-CN" sz="2000" dirty="0"/>
              <a:t>B</a:t>
            </a:r>
            <a:r>
              <a:rPr lang="zh-CN" altLang="en-US" sz="2000" dirty="0"/>
              <a:t>是</a:t>
            </a:r>
            <a:r>
              <a:rPr lang="en-US" altLang="zh-CN" sz="2000" dirty="0"/>
              <a:t>A</a:t>
            </a:r>
            <a:r>
              <a:rPr lang="zh-CN" altLang="en-US" sz="2000" dirty="0"/>
              <a:t>的子类，</a:t>
            </a:r>
            <a:r>
              <a:rPr lang="en-US" altLang="zh-CN" sz="2000" dirty="0"/>
              <a:t>C</a:t>
            </a:r>
            <a:r>
              <a:rPr lang="zh-CN" altLang="en-US" sz="2000" dirty="0"/>
              <a:t>是</a:t>
            </a:r>
            <a:r>
              <a:rPr lang="en-US" altLang="zh-CN" sz="2000" dirty="0"/>
              <a:t>B</a:t>
            </a:r>
            <a:r>
              <a:rPr lang="zh-CN" altLang="en-US" sz="2000" dirty="0"/>
              <a:t>的子类 ，</a:t>
            </a:r>
            <a:r>
              <a:rPr lang="en-US" altLang="zh-CN" sz="2000" dirty="0"/>
              <a:t>D</a:t>
            </a:r>
            <a:r>
              <a:rPr lang="zh-CN" altLang="en-US" sz="2000" dirty="0"/>
              <a:t>又是</a:t>
            </a:r>
            <a:r>
              <a:rPr lang="en-US" altLang="zh-CN" sz="2000" dirty="0"/>
              <a:t>C</a:t>
            </a:r>
            <a:r>
              <a:rPr lang="zh-CN" altLang="en-US" sz="2000" dirty="0"/>
              <a:t>的子类，那么</a:t>
            </a:r>
            <a:r>
              <a:rPr lang="en-US" altLang="zh-CN" sz="2000" dirty="0"/>
              <a:t>B</a:t>
            </a:r>
            <a:r>
              <a:rPr lang="zh-CN" altLang="en-US" sz="2000" dirty="0"/>
              <a:t>、</a:t>
            </a:r>
            <a:r>
              <a:rPr lang="en-US" altLang="zh-CN" sz="2000" dirty="0"/>
              <a:t>C</a:t>
            </a:r>
            <a:r>
              <a:rPr lang="zh-CN" altLang="en-US" sz="2000" dirty="0"/>
              <a:t>和</a:t>
            </a:r>
            <a:r>
              <a:rPr lang="en-US" altLang="zh-CN" sz="2000" dirty="0"/>
              <a:t>D</a:t>
            </a:r>
            <a:r>
              <a:rPr lang="zh-CN" altLang="en-US" sz="2000" dirty="0"/>
              <a:t>类都继承了</a:t>
            </a:r>
            <a:r>
              <a:rPr lang="en-US" altLang="zh-CN" sz="2000" dirty="0"/>
              <a:t>A</a:t>
            </a:r>
            <a:r>
              <a:rPr lang="zh-CN" altLang="en-US" sz="2000" dirty="0"/>
              <a:t>的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成员变量和方法。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如果用</a:t>
            </a:r>
            <a:r>
              <a:rPr lang="en-US" altLang="zh-CN" sz="2000" dirty="0"/>
              <a:t>D</a:t>
            </a:r>
            <a:r>
              <a:rPr lang="zh-CN" altLang="en-US" sz="2000" dirty="0"/>
              <a:t>类在</a:t>
            </a:r>
            <a:r>
              <a:rPr lang="en-US" altLang="zh-CN" sz="2000" dirty="0"/>
              <a:t>D</a:t>
            </a:r>
            <a:r>
              <a:rPr lang="zh-CN" altLang="en-US" sz="2000" dirty="0"/>
              <a:t>本身中创建了一个对象，那么该对象总是可以通过“</a:t>
            </a:r>
            <a:r>
              <a:rPr lang="en-US" altLang="zh-CN" sz="2000" dirty="0"/>
              <a:t>.</a:t>
            </a:r>
            <a:r>
              <a:rPr lang="zh-CN" altLang="en-US" sz="2000" dirty="0"/>
              <a:t>”运算符</a:t>
            </a:r>
            <a:r>
              <a:rPr lang="zh-CN" altLang="en-US" sz="2000" b="1" dirty="0">
                <a:solidFill>
                  <a:srgbClr val="FF0000"/>
                </a:solidFill>
              </a:rPr>
              <a:t>访问</a:t>
            </a:r>
            <a:r>
              <a:rPr lang="zh-CN" altLang="en-US" sz="2000" dirty="0"/>
              <a:t>继承的或自己定义的</a:t>
            </a:r>
            <a:r>
              <a:rPr lang="en-US" altLang="zh-CN" sz="2000" dirty="0"/>
              <a:t>protected</a:t>
            </a:r>
            <a:r>
              <a:rPr lang="zh-CN" altLang="en-US" sz="2000" dirty="0"/>
              <a:t>变量和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方法的。</a:t>
            </a:r>
            <a:endParaRPr lang="en-US" altLang="zh-CN" sz="2000" dirty="0"/>
          </a:p>
          <a:p>
            <a:r>
              <a:rPr lang="zh-CN" altLang="en-US" sz="2000" dirty="0"/>
              <a:t>但是，如果</a:t>
            </a:r>
            <a:r>
              <a:rPr lang="zh-CN" altLang="en-US" sz="2000" b="1" dirty="0">
                <a:solidFill>
                  <a:srgbClr val="0000FF"/>
                </a:solidFill>
              </a:rPr>
              <a:t>在另外一个类中</a:t>
            </a:r>
            <a:r>
              <a:rPr lang="zh-CN" altLang="en-US" sz="2000" dirty="0"/>
              <a:t>，比如</a:t>
            </a:r>
            <a:r>
              <a:rPr lang="en-US" altLang="zh-CN" sz="2000" dirty="0"/>
              <a:t>E</a:t>
            </a:r>
            <a:r>
              <a:rPr lang="zh-CN" altLang="en-US" sz="2000" dirty="0"/>
              <a:t>类，用</a:t>
            </a:r>
            <a:r>
              <a:rPr lang="en-US" altLang="zh-CN" sz="2000" dirty="0"/>
              <a:t>D</a:t>
            </a:r>
            <a:r>
              <a:rPr lang="zh-CN" altLang="en-US" sz="2000" dirty="0"/>
              <a:t>类创建了一个</a:t>
            </a:r>
            <a:r>
              <a:rPr lang="zh-CN" altLang="en-US" sz="2000" b="1" dirty="0">
                <a:solidFill>
                  <a:srgbClr val="0000FF"/>
                </a:solidFill>
              </a:rPr>
              <a:t>对象</a:t>
            </a:r>
            <a:r>
              <a:rPr lang="en-US" altLang="zh-CN" sz="2000" b="1" dirty="0">
                <a:solidFill>
                  <a:srgbClr val="0000FF"/>
                </a:solidFill>
              </a:rPr>
              <a:t>d</a:t>
            </a:r>
            <a:r>
              <a:rPr lang="zh-CN" altLang="en-US" sz="2000" dirty="0"/>
              <a:t>，该对象通过“</a:t>
            </a:r>
            <a:r>
              <a:rPr lang="en-US" altLang="zh-CN" sz="2000" dirty="0"/>
              <a:t>.</a:t>
            </a:r>
            <a:r>
              <a:rPr lang="zh-CN" altLang="en-US" sz="2000" dirty="0"/>
              <a:t>”运算符</a:t>
            </a:r>
            <a:r>
              <a:rPr lang="zh-CN" altLang="en-US" sz="2000" b="1" dirty="0">
                <a:solidFill>
                  <a:srgbClr val="FF0000"/>
                </a:solidFill>
              </a:rPr>
              <a:t>访问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成员变量和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方法的权限如下：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28449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5.4 </a:t>
            </a:r>
            <a:r>
              <a:rPr lang="zh-CN" altLang="en-US" sz="3200" dirty="0"/>
              <a:t>成员变量隐藏和方法重写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000" b="1" dirty="0">
                <a:solidFill>
                  <a:srgbClr val="FF0000"/>
                </a:solidFill>
              </a:rPr>
              <a:t>子类</a:t>
            </a:r>
            <a:r>
              <a:rPr lang="en-US" altLang="zh-CN" sz="2000" b="1" dirty="0">
                <a:solidFill>
                  <a:srgbClr val="FF0000"/>
                </a:solidFill>
              </a:rPr>
              <a:t>D</a:t>
            </a:r>
            <a:r>
              <a:rPr lang="zh-CN" altLang="en-US" sz="2000" b="1" dirty="0">
                <a:solidFill>
                  <a:srgbClr val="FF0000"/>
                </a:solidFill>
              </a:rPr>
              <a:t>的</a:t>
            </a:r>
            <a:r>
              <a:rPr lang="en-US" altLang="zh-CN" sz="2000" b="1" dirty="0">
                <a:solidFill>
                  <a:srgbClr val="FF0000"/>
                </a:solidFill>
              </a:rPr>
              <a:t>protected</a:t>
            </a:r>
            <a:r>
              <a:rPr lang="zh-CN" altLang="en-US" sz="2000" b="1" dirty="0">
                <a:solidFill>
                  <a:srgbClr val="FF0000"/>
                </a:solidFill>
              </a:rPr>
              <a:t>成员变量和方法</a:t>
            </a:r>
            <a:r>
              <a:rPr lang="zh-CN" altLang="en-US" sz="2000" dirty="0"/>
              <a:t>，如果不是从父类继承来的，</a:t>
            </a:r>
            <a:r>
              <a:rPr lang="zh-CN" altLang="en-US" sz="2000" b="1" dirty="0">
                <a:solidFill>
                  <a:srgbClr val="0000FF"/>
                </a:solidFill>
              </a:rPr>
              <a:t>对象</a:t>
            </a:r>
            <a:r>
              <a:rPr lang="en-US" altLang="zh-CN" sz="2000" b="1" dirty="0">
                <a:solidFill>
                  <a:srgbClr val="0000FF"/>
                </a:solidFill>
              </a:rPr>
              <a:t>d</a:t>
            </a:r>
            <a:r>
              <a:rPr lang="zh-CN" altLang="en-US" sz="2000" dirty="0"/>
              <a:t>访问这些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成员变量和方法时，只要</a:t>
            </a:r>
            <a:r>
              <a:rPr lang="en-US" altLang="zh-CN" sz="2000" dirty="0"/>
              <a:t>E</a:t>
            </a:r>
            <a:r>
              <a:rPr lang="zh-CN" altLang="en-US" sz="2000" dirty="0"/>
              <a:t>类和</a:t>
            </a:r>
            <a:r>
              <a:rPr lang="en-US" altLang="zh-CN" sz="2000" dirty="0"/>
              <a:t>D</a:t>
            </a:r>
            <a:r>
              <a:rPr lang="zh-CN" altLang="en-US" sz="2000" dirty="0"/>
              <a:t>类在</a:t>
            </a:r>
            <a:r>
              <a:rPr lang="zh-CN" altLang="en-US" sz="2000" b="1" dirty="0">
                <a:solidFill>
                  <a:srgbClr val="FF0000"/>
                </a:solidFill>
              </a:rPr>
              <a:t>同一个包中</a:t>
            </a:r>
            <a:r>
              <a:rPr lang="zh-CN" altLang="en-US" sz="2000" dirty="0"/>
              <a:t>就可以了。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pPr lvl="1"/>
            <a:r>
              <a:rPr lang="zh-CN" altLang="en-US" sz="2000" dirty="0"/>
              <a:t>如果子类</a:t>
            </a:r>
            <a:r>
              <a:rPr lang="en-US" altLang="zh-CN" sz="2000" dirty="0"/>
              <a:t>D</a:t>
            </a:r>
            <a:r>
              <a:rPr lang="zh-CN" altLang="en-US" sz="2000" dirty="0"/>
              <a:t>的对象的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成员变量或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方法是</a:t>
            </a:r>
            <a:r>
              <a:rPr lang="zh-CN" altLang="en-US" sz="2000" b="1" dirty="0">
                <a:solidFill>
                  <a:srgbClr val="FF0000"/>
                </a:solidFill>
              </a:rPr>
              <a:t>从父类继承的</a:t>
            </a:r>
            <a:r>
              <a:rPr lang="zh-CN" altLang="en-US" sz="2000" dirty="0"/>
              <a:t>，那么就要一直追溯到该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成员变量或方法的“祖先”类，即</a:t>
            </a:r>
            <a:r>
              <a:rPr lang="en-US" altLang="zh-CN" sz="2000" dirty="0"/>
              <a:t>A</a:t>
            </a:r>
            <a:r>
              <a:rPr lang="zh-CN" altLang="en-US" sz="2000" dirty="0"/>
              <a:t>类，</a:t>
            </a:r>
            <a:r>
              <a:rPr lang="zh-CN" altLang="en-US" sz="2000" b="1" dirty="0">
                <a:solidFill>
                  <a:srgbClr val="FF0000"/>
                </a:solidFill>
              </a:rPr>
              <a:t>如果</a:t>
            </a:r>
            <a:r>
              <a:rPr lang="en-US" altLang="zh-CN" sz="2000" b="1" dirty="0">
                <a:solidFill>
                  <a:srgbClr val="FF0000"/>
                </a:solidFill>
              </a:rPr>
              <a:t>E</a:t>
            </a:r>
            <a:r>
              <a:rPr lang="zh-CN" altLang="en-US" sz="2000" b="1" dirty="0">
                <a:solidFill>
                  <a:srgbClr val="FF0000"/>
                </a:solidFill>
              </a:rPr>
              <a:t>类和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</a:rPr>
              <a:t>类在同一个包中</a:t>
            </a:r>
            <a:r>
              <a:rPr lang="zh-CN" altLang="en-US" sz="2000" dirty="0"/>
              <a:t>，对象能访问继承的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成员变量和</a:t>
            </a:r>
            <a:r>
              <a:rPr lang="en-US" altLang="zh-CN" sz="2000" dirty="0"/>
              <a:t>protected</a:t>
            </a:r>
            <a:r>
              <a:rPr lang="zh-CN" altLang="en-US" sz="2000" dirty="0"/>
              <a:t>方法。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4057" y="4499828"/>
            <a:ext cx="27238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关键看是否在同一个</a:t>
            </a:r>
            <a:r>
              <a:rPr lang="zh-CN" altLang="en-US" b="1" dirty="0">
                <a:solidFill>
                  <a:srgbClr val="FF0000"/>
                </a:solidFill>
              </a:rPr>
              <a:t>包</a:t>
            </a:r>
            <a:r>
              <a:rPr lang="zh-CN" altLang="en-US" b="1" dirty="0"/>
              <a:t>中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3004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5.5 </a:t>
            </a:r>
            <a:r>
              <a:rPr lang="zh-CN" altLang="en-US" sz="2000" dirty="0">
                <a:solidFill>
                  <a:srgbClr val="FF0000"/>
                </a:solidFill>
              </a:rPr>
              <a:t>关键字</a:t>
            </a:r>
            <a:r>
              <a:rPr lang="en-US" altLang="zh-CN" sz="2000" dirty="0">
                <a:solidFill>
                  <a:srgbClr val="FF0000"/>
                </a:solidFill>
              </a:rPr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0601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5.5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super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super</a:t>
            </a:r>
            <a:r>
              <a:rPr lang="zh-CN" altLang="en-US" sz="2000" dirty="0"/>
              <a:t>关键字有两种用法：</a:t>
            </a:r>
            <a:endParaRPr lang="en-US" altLang="zh-CN" sz="2000" dirty="0"/>
          </a:p>
          <a:p>
            <a:pPr lvl="1"/>
            <a:r>
              <a:rPr lang="zh-CN" altLang="en-US" sz="2000" dirty="0"/>
              <a:t>在子类中使用</a:t>
            </a:r>
            <a:r>
              <a:rPr lang="en-US" altLang="zh-CN" sz="2000" dirty="0"/>
              <a:t>super</a:t>
            </a:r>
            <a:r>
              <a:rPr lang="zh-CN" altLang="en-US" sz="2000" dirty="0"/>
              <a:t>调用父类的</a:t>
            </a:r>
            <a:r>
              <a:rPr lang="zh-CN" altLang="en-US" sz="2000" dirty="0">
                <a:solidFill>
                  <a:srgbClr val="FF0000"/>
                </a:solidFill>
              </a:rPr>
              <a:t>构造方法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在子类中使用</a:t>
            </a:r>
            <a:r>
              <a:rPr lang="en-US" altLang="zh-CN" sz="2000" dirty="0"/>
              <a:t>super</a:t>
            </a:r>
            <a:r>
              <a:rPr lang="zh-CN" altLang="en-US" sz="2000" dirty="0"/>
              <a:t>调用被子类隐藏的</a:t>
            </a:r>
            <a:r>
              <a:rPr lang="zh-CN" altLang="en-US" sz="2000" dirty="0">
                <a:solidFill>
                  <a:srgbClr val="FF0000"/>
                </a:solidFill>
              </a:rPr>
              <a:t>成员变量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方法</a:t>
            </a:r>
          </a:p>
          <a:p>
            <a:endParaRPr lang="en-US" altLang="zh-CN" sz="2000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使用</a:t>
            </a:r>
            <a:r>
              <a:rPr lang="en-US" altLang="zh-CN" sz="2000" dirty="0"/>
              <a:t>super</a:t>
            </a:r>
            <a:r>
              <a:rPr lang="zh-CN" altLang="en-US" sz="2000" dirty="0"/>
              <a:t>调用父类的构造方法</a:t>
            </a:r>
          </a:p>
          <a:p>
            <a:r>
              <a:rPr lang="zh-CN" altLang="en-US" sz="2000" b="1" dirty="0">
                <a:solidFill>
                  <a:srgbClr val="0000FF"/>
                </a:solidFill>
              </a:rPr>
              <a:t>子类不继承父类的构造方法</a:t>
            </a:r>
            <a:r>
              <a:rPr lang="zh-CN" altLang="en-US" sz="2000" dirty="0"/>
              <a:t>，因此，子类如果想使用父类的</a:t>
            </a:r>
            <a:r>
              <a:rPr lang="zh-CN" altLang="en-US" sz="2000" b="1" dirty="0">
                <a:solidFill>
                  <a:srgbClr val="FF0000"/>
                </a:solidFill>
              </a:rPr>
              <a:t>构造方法</a:t>
            </a:r>
            <a:r>
              <a:rPr lang="zh-CN" altLang="en-US" sz="2000" dirty="0"/>
              <a:t>，必须在子类的构造方法中使用关键字</a:t>
            </a:r>
            <a:r>
              <a:rPr lang="en-US" altLang="zh-CN" sz="2000" dirty="0"/>
              <a:t>super</a:t>
            </a:r>
            <a:r>
              <a:rPr lang="zh-CN" altLang="en-US" sz="2000" dirty="0"/>
              <a:t>来表示，而且</a:t>
            </a:r>
            <a:r>
              <a:rPr lang="en-US" altLang="zh-CN" sz="2000" dirty="0"/>
              <a:t>super</a:t>
            </a:r>
            <a:r>
              <a:rPr lang="zh-CN" altLang="en-US" sz="2000" dirty="0"/>
              <a:t>必须是子类构造方法中的</a:t>
            </a:r>
            <a:r>
              <a:rPr lang="zh-CN" altLang="en-US" sz="2000" b="1" dirty="0"/>
              <a:t>第一条语句</a:t>
            </a:r>
            <a:r>
              <a:rPr lang="zh-CN" altLang="en-US" sz="200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0121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5.5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super</a:t>
            </a:r>
            <a:endParaRPr lang="zh-CN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35496" y="4581128"/>
            <a:ext cx="4464496" cy="224676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Example5_6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B b1=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B(10);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b1.f();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B b2=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B();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b2.f();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3563888" y="56813"/>
            <a:ext cx="5544616" cy="452431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B(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=30;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B()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  </a:t>
            </a:r>
            <a:r>
              <a:rPr lang="en-US" altLang="zh-CN" sz="16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600" b="1" dirty="0">
                <a:solidFill>
                  <a:srgbClr val="3F7F5F"/>
                </a:solidFill>
                <a:latin typeface="Consolas" panose="020B0609020204030204" pitchFamily="49" charset="0"/>
              </a:rPr>
              <a:t>可以省略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=300;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l-PL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pl-PL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l-PL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l-PL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"x=%d,z=%d\n"</a:t>
            </a:r>
            <a:r>
              <a:rPr lang="pl-PL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l-PL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pl-PL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l-PL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pl-PL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683568" y="1390124"/>
            <a:ext cx="2088232" cy="304698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A()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=100;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A(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=x;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25888" y="6237312"/>
            <a:ext cx="1593304" cy="5880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203848" y="1475259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3203848" y="2699395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8840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 </a:t>
            </a:r>
            <a:r>
              <a:rPr lang="zh-CN" altLang="en-US" sz="3200" dirty="0"/>
              <a:t>子类与父类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第</a:t>
            </a:r>
            <a:r>
              <a:rPr lang="en-US" altLang="zh-CN" sz="2000" dirty="0"/>
              <a:t>4</a:t>
            </a:r>
            <a:r>
              <a:rPr lang="zh-CN" altLang="en-US" sz="2000" dirty="0"/>
              <a:t>章：类、对象</a:t>
            </a:r>
            <a:endParaRPr lang="en-US" altLang="zh-CN" sz="2000" dirty="0"/>
          </a:p>
          <a:p>
            <a:r>
              <a:rPr lang="zh-CN" altLang="en-US" sz="2000" dirty="0"/>
              <a:t>第</a:t>
            </a:r>
            <a:r>
              <a:rPr lang="en-US" altLang="zh-CN" sz="2000" dirty="0"/>
              <a:t>5</a:t>
            </a:r>
            <a:r>
              <a:rPr lang="zh-CN" altLang="en-US" sz="2000" dirty="0"/>
              <a:t>章：类的继承、与继承有关的多态性（</a:t>
            </a:r>
            <a:r>
              <a:rPr lang="en-US" altLang="zh-CN" sz="2000" dirty="0"/>
              <a:t>polymorphism</a:t>
            </a:r>
            <a:r>
              <a:rPr lang="zh-CN" altLang="en-US" sz="2000" dirty="0"/>
              <a:t>）、接口（</a:t>
            </a:r>
            <a:r>
              <a:rPr lang="en-US" altLang="zh-CN" sz="2000" dirty="0"/>
              <a:t>interface</a:t>
            </a:r>
            <a:r>
              <a:rPr lang="zh-CN" altLang="en-US" sz="2000" dirty="0"/>
              <a:t>）、泛型（</a:t>
            </a:r>
            <a:r>
              <a:rPr lang="en-US" altLang="zh-CN" sz="2000" dirty="0"/>
              <a:t>generics</a:t>
            </a:r>
            <a:r>
              <a:rPr lang="zh-CN" altLang="en-US" sz="2000" dirty="0"/>
              <a:t>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868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5.5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super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使用</a:t>
            </a:r>
            <a:r>
              <a:rPr lang="en-US" altLang="zh-CN" sz="2000" dirty="0"/>
              <a:t>super</a:t>
            </a:r>
            <a:r>
              <a:rPr lang="zh-CN" altLang="en-US" sz="2000" dirty="0"/>
              <a:t>操作被隐藏的成员变量和方法</a:t>
            </a:r>
          </a:p>
          <a:p>
            <a:r>
              <a:rPr lang="zh-CN" altLang="en-US" sz="2000" dirty="0"/>
              <a:t>如果我们在子类中想使用被子类隐藏的</a:t>
            </a:r>
            <a:r>
              <a:rPr lang="zh-CN" altLang="en-US" sz="2000" b="1" dirty="0">
                <a:solidFill>
                  <a:srgbClr val="FF0000"/>
                </a:solidFill>
              </a:rPr>
              <a:t>成员变量</a:t>
            </a:r>
            <a:r>
              <a:rPr lang="zh-CN" altLang="en-US" sz="2000" dirty="0"/>
              <a:t>或</a:t>
            </a:r>
            <a:r>
              <a:rPr lang="zh-CN" altLang="en-US" sz="2000" b="1" dirty="0">
                <a:solidFill>
                  <a:srgbClr val="FF0000"/>
                </a:solidFill>
              </a:rPr>
              <a:t>方法</a:t>
            </a:r>
            <a:r>
              <a:rPr lang="zh-CN" altLang="en-US" sz="2000" dirty="0"/>
              <a:t>就可以使用关键字</a:t>
            </a:r>
            <a:r>
              <a:rPr lang="en-US" altLang="zh-CN" sz="2000" dirty="0"/>
              <a:t>super </a:t>
            </a:r>
            <a:r>
              <a:rPr lang="zh-CN" altLang="en-US" sz="200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8464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5.5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super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995738" y="6057505"/>
            <a:ext cx="2249542" cy="3242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 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10096" y="4043164"/>
            <a:ext cx="5040560" cy="280076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Example5_7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B b=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=3;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b.g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b.f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b.g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3491880" y="692696"/>
            <a:ext cx="3240360" cy="329320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=1;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   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=10;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.f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.f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()/2;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矩形 8"/>
          <p:cNvSpPr/>
          <p:nvPr/>
        </p:nvSpPr>
        <p:spPr>
          <a:xfrm>
            <a:off x="6804248" y="40556"/>
            <a:ext cx="2249324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=0;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0509" y="5703537"/>
            <a:ext cx="449323" cy="11008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203848" y="2104281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203848" y="2348880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203848" y="3318892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60934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5.5 </a:t>
            </a:r>
            <a:r>
              <a:rPr lang="zh-CN" altLang="en-US" sz="3200" dirty="0"/>
              <a:t>练习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995738" y="6057505"/>
            <a:ext cx="2249542" cy="32424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just"/>
            <a:r>
              <a:rPr lang="en-US" altLang="zh-CN" sz="1000">
                <a:latin typeface="Times New Roman" panose="02020603050405020304" pitchFamily="18" charset="0"/>
              </a:rPr>
              <a:t> </a:t>
            </a: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F4FE1213-32B6-4645-D122-4598FFBDD74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417638"/>
            <a:ext cx="8892480" cy="394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9725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>
                <a:solidFill>
                  <a:srgbClr val="FF0000"/>
                </a:solidFill>
              </a:rPr>
              <a:t>5.6 final</a:t>
            </a:r>
            <a:r>
              <a:rPr lang="zh-CN" altLang="en-US" sz="2000" dirty="0">
                <a:solidFill>
                  <a:srgbClr val="FF0000"/>
                </a:solidFill>
              </a:rPr>
              <a:t>类与</a:t>
            </a:r>
            <a:r>
              <a:rPr lang="en-US" altLang="zh-CN" sz="2000" dirty="0">
                <a:solidFill>
                  <a:srgbClr val="FF0000"/>
                </a:solidFill>
              </a:rPr>
              <a:t>final</a:t>
            </a:r>
            <a:r>
              <a:rPr lang="zh-CN" altLang="en-US" sz="2000" dirty="0">
                <a:solidFill>
                  <a:srgbClr val="FF0000"/>
                </a:solidFill>
              </a:rPr>
              <a:t>方法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4022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5.6 final</a:t>
            </a:r>
            <a:r>
              <a:rPr lang="zh-CN" altLang="en-US" sz="3200" dirty="0"/>
              <a:t>类与</a:t>
            </a:r>
            <a:r>
              <a:rPr lang="en-US" altLang="zh-CN" sz="3200" dirty="0"/>
              <a:t>final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final</a:t>
            </a:r>
            <a:r>
              <a:rPr lang="zh-CN" altLang="en-US" sz="2000" dirty="0"/>
              <a:t>类不能被继承，即不能有子类</a:t>
            </a:r>
          </a:p>
          <a:p>
            <a:pPr marL="0" indent="0">
              <a:buNone/>
            </a:pPr>
            <a:r>
              <a:rPr lang="zh-CN" altLang="en-US" sz="2000" dirty="0"/>
              <a:t>      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将一个类声明为</a:t>
            </a:r>
            <a:r>
              <a:rPr lang="en-US" altLang="zh-CN" sz="2000" dirty="0"/>
              <a:t>final</a:t>
            </a:r>
            <a:r>
              <a:rPr lang="zh-CN" altLang="en-US" sz="2000" dirty="0"/>
              <a:t>类一般是由于</a:t>
            </a:r>
            <a:r>
              <a:rPr lang="zh-CN" altLang="en-US" sz="2000" b="1" dirty="0">
                <a:solidFill>
                  <a:srgbClr val="FF0000"/>
                </a:solidFill>
              </a:rPr>
              <a:t>安全性</a:t>
            </a:r>
            <a:r>
              <a:rPr lang="zh-CN" altLang="en-US" sz="2000" dirty="0"/>
              <a:t>考虑。因为一旦一个方法被修饰为</a:t>
            </a:r>
            <a:r>
              <a:rPr lang="en-US" altLang="zh-CN" sz="2000" b="1" dirty="0">
                <a:solidFill>
                  <a:srgbClr val="FF0000"/>
                </a:solidFill>
              </a:rPr>
              <a:t>final</a:t>
            </a:r>
            <a:r>
              <a:rPr lang="zh-CN" altLang="en-US" sz="2000" b="1" dirty="0">
                <a:solidFill>
                  <a:srgbClr val="FF0000"/>
                </a:solidFill>
              </a:rPr>
              <a:t>方法</a:t>
            </a:r>
            <a:r>
              <a:rPr lang="zh-CN" altLang="en-US" sz="2000" dirty="0"/>
              <a:t>，则这个方法不能被重写（</a:t>
            </a:r>
            <a:r>
              <a:rPr lang="en-US" altLang="zh-CN" sz="2000" dirty="0"/>
              <a:t>overriding</a:t>
            </a:r>
            <a:r>
              <a:rPr lang="zh-CN" altLang="en-US" sz="2000" dirty="0"/>
              <a:t>），即不允许子类通过重写来隐藏继承的</a:t>
            </a:r>
            <a:r>
              <a:rPr lang="en-US" altLang="zh-CN" sz="2000" b="1" dirty="0">
                <a:solidFill>
                  <a:srgbClr val="FF0000"/>
                </a:solidFill>
              </a:rPr>
              <a:t>final</a:t>
            </a:r>
            <a:r>
              <a:rPr lang="zh-CN" altLang="en-US" sz="2000" b="1" dirty="0">
                <a:solidFill>
                  <a:srgbClr val="FF0000"/>
                </a:solidFill>
              </a:rPr>
              <a:t>方法</a:t>
            </a:r>
            <a:r>
              <a:rPr lang="zh-CN" altLang="en-US" sz="2000" dirty="0"/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899592" y="2132856"/>
            <a:ext cx="1856479" cy="10772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final class A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	...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1044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5.7 </a:t>
            </a:r>
            <a:r>
              <a:rPr lang="zh-CN" altLang="en-US" sz="2000" dirty="0">
                <a:solidFill>
                  <a:srgbClr val="FF0000"/>
                </a:solidFill>
              </a:rPr>
              <a:t>对象的上转型对象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6563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5.7 </a:t>
            </a:r>
            <a:r>
              <a:rPr lang="zh-CN" altLang="en-US" sz="3200" dirty="0"/>
              <a:t>对象的上转型对象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对象的上转型</a:t>
            </a:r>
          </a:p>
          <a:p>
            <a:r>
              <a:rPr lang="en-US" altLang="zh-CN" sz="2000" dirty="0"/>
              <a:t>A subclass (</a:t>
            </a:r>
            <a:r>
              <a:rPr lang="zh-CN" altLang="en-US" sz="2000" dirty="0"/>
              <a:t>子类</a:t>
            </a:r>
            <a:r>
              <a:rPr lang="en-US" altLang="zh-CN" sz="2000" dirty="0"/>
              <a:t>) is a specialization of its superclass (</a:t>
            </a:r>
            <a:r>
              <a:rPr lang="zh-CN" altLang="en-US" sz="2000" dirty="0"/>
              <a:t>父类</a:t>
            </a:r>
            <a:r>
              <a:rPr lang="en-US" altLang="zh-CN" sz="2000" dirty="0"/>
              <a:t>); </a:t>
            </a:r>
            <a:r>
              <a:rPr lang="en-US" altLang="zh-CN" sz="2000" b="1" dirty="0">
                <a:solidFill>
                  <a:srgbClr val="0000FF"/>
                </a:solidFill>
              </a:rPr>
              <a:t>every instance of a subclass is also an instance of its superclass</a:t>
            </a:r>
            <a:r>
              <a:rPr lang="en-US" altLang="zh-CN" sz="2000" dirty="0"/>
              <a:t>, but not vice versa. 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假设</a:t>
            </a:r>
            <a:r>
              <a:rPr lang="en-US" altLang="zh-CN" sz="2000" dirty="0"/>
              <a:t>B</a:t>
            </a:r>
            <a:r>
              <a:rPr lang="zh-CN" altLang="en-US" sz="2000" dirty="0"/>
              <a:t>是</a:t>
            </a:r>
            <a:r>
              <a:rPr lang="en-US" altLang="zh-CN" sz="2000" dirty="0"/>
              <a:t>A</a:t>
            </a:r>
            <a:r>
              <a:rPr lang="zh-CN" altLang="en-US" sz="2000" dirty="0"/>
              <a:t>的子类或间接子类，我们用子类</a:t>
            </a:r>
            <a:r>
              <a:rPr lang="en-US" altLang="zh-CN" sz="2000" dirty="0"/>
              <a:t>B</a:t>
            </a:r>
            <a:r>
              <a:rPr lang="zh-CN" altLang="en-US" sz="2000" dirty="0"/>
              <a:t>创建一个对象，可以把这个对象的引用放到类</a:t>
            </a:r>
            <a:r>
              <a:rPr lang="en-US" altLang="zh-CN" sz="2000" dirty="0"/>
              <a:t>A</a:t>
            </a:r>
            <a:r>
              <a:rPr lang="zh-CN" altLang="en-US" sz="2000" dirty="0"/>
              <a:t>声明的对象中。</a:t>
            </a:r>
          </a:p>
        </p:txBody>
      </p:sp>
      <p:sp>
        <p:nvSpPr>
          <p:cNvPr id="4" name="矩形 3"/>
          <p:cNvSpPr/>
          <p:nvPr/>
        </p:nvSpPr>
        <p:spPr>
          <a:xfrm>
            <a:off x="971601" y="4077072"/>
            <a:ext cx="1800199" cy="120032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A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B </a:t>
            </a:r>
            <a:r>
              <a:rPr lang="en-US" altLang="zh-CN" dirty="0" err="1">
                <a:latin typeface="Consolas" panose="020B0609020204030204" pitchFamily="49" charset="0"/>
              </a:rPr>
              <a:t>b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b = new B();</a:t>
            </a:r>
          </a:p>
          <a:p>
            <a:r>
              <a:rPr lang="en-US" altLang="zh-CN" b="1" dirty="0">
                <a:solidFill>
                  <a:srgbClr val="0000FF"/>
                </a:solidFill>
                <a:latin typeface="Consolas" panose="020B0609020204030204" pitchFamily="49" charset="0"/>
              </a:rPr>
              <a:t>a = b;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60555" y="5723964"/>
            <a:ext cx="601703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变量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b="1" dirty="0">
                <a:solidFill>
                  <a:srgbClr val="FF0000"/>
                </a:solidFill>
              </a:rPr>
              <a:t>declared type</a:t>
            </a:r>
            <a:r>
              <a:rPr lang="zh-CN" altLang="en-US" dirty="0"/>
              <a:t>是</a:t>
            </a:r>
            <a:r>
              <a:rPr lang="en-US" altLang="zh-CN" dirty="0"/>
              <a:t>class A; </a:t>
            </a:r>
            <a:r>
              <a:rPr lang="zh-CN" altLang="en-US" dirty="0"/>
              <a:t>变量</a:t>
            </a:r>
            <a:r>
              <a:rPr lang="en-US" altLang="zh-CN" dirty="0"/>
              <a:t>a</a:t>
            </a:r>
            <a:r>
              <a:rPr lang="zh-CN" altLang="en-US" dirty="0"/>
              <a:t>的</a:t>
            </a:r>
            <a:r>
              <a:rPr lang="en-US" altLang="zh-CN" b="1" dirty="0">
                <a:solidFill>
                  <a:srgbClr val="0000FF"/>
                </a:solidFill>
              </a:rPr>
              <a:t>actual type</a:t>
            </a:r>
            <a:r>
              <a:rPr lang="zh-CN" altLang="en-US" dirty="0"/>
              <a:t>是</a:t>
            </a:r>
            <a:r>
              <a:rPr lang="en-US" altLang="zh-CN" dirty="0"/>
              <a:t>class B.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974208" y="4917476"/>
            <a:ext cx="5454827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implicit casting</a:t>
            </a:r>
            <a:r>
              <a:rPr lang="zh-CN" altLang="en-US" dirty="0">
                <a:solidFill>
                  <a:srgbClr val="0000FF"/>
                </a:solidFill>
              </a:rPr>
              <a:t>，又称</a:t>
            </a:r>
            <a:r>
              <a:rPr lang="en-US" altLang="zh-CN" dirty="0" err="1">
                <a:solidFill>
                  <a:srgbClr val="0000FF"/>
                </a:solidFill>
              </a:rPr>
              <a:t>upcasting</a:t>
            </a:r>
            <a:r>
              <a:rPr lang="en-US" altLang="zh-CN" dirty="0">
                <a:solidFill>
                  <a:srgbClr val="0000FF"/>
                </a:solidFill>
              </a:rPr>
              <a:t>. </a:t>
            </a:r>
          </a:p>
          <a:p>
            <a:r>
              <a:rPr lang="zh-CN" altLang="en-US" dirty="0">
                <a:solidFill>
                  <a:srgbClr val="0000FF"/>
                </a:solidFill>
              </a:rPr>
              <a:t>注</a:t>
            </a:r>
            <a:r>
              <a:rPr lang="en-US" altLang="zh-CN" dirty="0">
                <a:solidFill>
                  <a:srgbClr val="0000FF"/>
                </a:solidFill>
              </a:rPr>
              <a:t>: </a:t>
            </a:r>
            <a:r>
              <a:rPr lang="zh-CN" altLang="en-US" dirty="0">
                <a:solidFill>
                  <a:srgbClr val="0000FF"/>
                </a:solidFill>
              </a:rPr>
              <a:t>与之对应的是</a:t>
            </a:r>
            <a:r>
              <a:rPr lang="en-US" altLang="zh-CN" dirty="0">
                <a:solidFill>
                  <a:srgbClr val="0000FF"/>
                </a:solidFill>
              </a:rPr>
              <a:t>explicit casting</a:t>
            </a:r>
            <a:r>
              <a:rPr lang="zh-CN" altLang="en-US" dirty="0">
                <a:solidFill>
                  <a:srgbClr val="0000FF"/>
                </a:solidFill>
              </a:rPr>
              <a:t>（又称</a:t>
            </a:r>
            <a:r>
              <a:rPr lang="en-US" altLang="zh-CN" dirty="0" err="1">
                <a:solidFill>
                  <a:srgbClr val="0000FF"/>
                </a:solidFill>
              </a:rPr>
              <a:t>downcasting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r>
              <a:rPr lang="en-US" altLang="zh-CN" dirty="0">
                <a:solidFill>
                  <a:srgbClr val="0000FF"/>
                </a:solidFill>
              </a:rPr>
              <a:t>.</a:t>
            </a:r>
            <a:endParaRPr lang="zh-CN" altLang="en-US" dirty="0">
              <a:solidFill>
                <a:srgbClr val="0000FF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2123728" y="5102142"/>
            <a:ext cx="702113" cy="0"/>
          </a:xfrm>
          <a:prstGeom prst="straightConnector1">
            <a:avLst/>
          </a:prstGeom>
          <a:ln w="25400" cmpd="sng">
            <a:solidFill>
              <a:srgbClr val="0000FF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0413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5.7 </a:t>
            </a:r>
            <a:r>
              <a:rPr lang="zh-CN" altLang="en-US" sz="3200" dirty="0"/>
              <a:t>对象的上转型对象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对象</a:t>
            </a:r>
            <a:r>
              <a:rPr lang="en-US" altLang="zh-CN" sz="2000" dirty="0"/>
              <a:t>a</a:t>
            </a:r>
            <a:r>
              <a:rPr lang="zh-CN" altLang="en-US" sz="2000" dirty="0"/>
              <a:t>是对象</a:t>
            </a:r>
            <a:r>
              <a:rPr lang="en-US" altLang="zh-CN" sz="2000" dirty="0"/>
              <a:t>b</a:t>
            </a:r>
            <a:r>
              <a:rPr lang="zh-CN" altLang="en-US" sz="2000" dirty="0"/>
              <a:t>的</a:t>
            </a:r>
            <a:r>
              <a:rPr lang="zh-CN" altLang="en-US" sz="2000" b="1" u="sng" dirty="0"/>
              <a:t>上转型对象</a:t>
            </a:r>
            <a:r>
              <a:rPr lang="zh-CN" altLang="en-US" sz="2000" dirty="0"/>
              <a:t>，对象的上转型对象的实体是子类负责创建的，但上转型对象会失去原对象的一些属性和功能。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子类新增的成员变量</a:t>
            </a:r>
            <a:endParaRPr lang="en-US" altLang="zh-CN" sz="2000" dirty="0"/>
          </a:p>
          <a:p>
            <a:r>
              <a:rPr lang="zh-CN" altLang="en-US" sz="2000" dirty="0"/>
              <a:t>子类新增的方法</a:t>
            </a: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被子类继承或隐藏的成员变量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>
                <a:solidFill>
                  <a:srgbClr val="FF0000"/>
                </a:solidFill>
              </a:rPr>
              <a:t>被子类继承或</a:t>
            </a:r>
            <a:r>
              <a:rPr lang="zh-CN" altLang="en-US" sz="2000" b="1" u="sng" dirty="0">
                <a:solidFill>
                  <a:srgbClr val="FF0000"/>
                </a:solidFill>
              </a:rPr>
              <a:t>重写</a:t>
            </a:r>
            <a:r>
              <a:rPr lang="zh-CN" altLang="en-US" sz="2000" dirty="0">
                <a:solidFill>
                  <a:srgbClr val="FF0000"/>
                </a:solidFill>
              </a:rPr>
              <a:t>的方法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b="1" u="sng" dirty="0"/>
              <a:t>上转型对象</a:t>
            </a:r>
            <a:r>
              <a:rPr lang="zh-CN" altLang="en-US" sz="2000" dirty="0"/>
              <a:t>不能操作子类新增的成员变量和方法</a:t>
            </a:r>
          </a:p>
          <a:p>
            <a:pPr lvl="1"/>
            <a:r>
              <a:rPr lang="zh-CN" altLang="en-US" sz="2000" b="1" u="sng" dirty="0"/>
              <a:t>上转型对象</a:t>
            </a:r>
            <a:r>
              <a:rPr lang="zh-CN" altLang="en-US" sz="2000" dirty="0"/>
              <a:t>可以访问被子类继承或隐藏的成员变量（即父类中的变量），也可以调用被子类继承的方法（即父类中的方法）或重写的方法（即被子类</a:t>
            </a:r>
            <a:r>
              <a:rPr lang="zh-CN" altLang="en-US" sz="2000" b="1" u="sng" dirty="0">
                <a:solidFill>
                  <a:srgbClr val="FF0000"/>
                </a:solidFill>
              </a:rPr>
              <a:t>重写</a:t>
            </a:r>
            <a:r>
              <a:rPr lang="zh-CN" altLang="en-US" sz="2000" dirty="0"/>
              <a:t>的方法）</a:t>
            </a:r>
            <a:endParaRPr lang="en-US" altLang="zh-CN" sz="2000" dirty="0"/>
          </a:p>
          <a:p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右大括号 28"/>
          <p:cNvSpPr/>
          <p:nvPr/>
        </p:nvSpPr>
        <p:spPr>
          <a:xfrm>
            <a:off x="4281810" y="3376042"/>
            <a:ext cx="216024" cy="72008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452367" y="3541266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对象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1" name="右大括号 30"/>
          <p:cNvSpPr/>
          <p:nvPr/>
        </p:nvSpPr>
        <p:spPr>
          <a:xfrm>
            <a:off x="5172054" y="2564904"/>
            <a:ext cx="223851" cy="1562968"/>
          </a:xfrm>
          <a:prstGeom prst="rightBrac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395905" y="3146333"/>
            <a:ext cx="832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对象</a:t>
            </a:r>
            <a:r>
              <a:rPr lang="en-US" altLang="zh-CN" sz="2000" dirty="0">
                <a:solidFill>
                  <a:srgbClr val="0000FF"/>
                </a:solidFill>
              </a:rPr>
              <a:t>b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467544" y="5373216"/>
            <a:ext cx="504056" cy="6480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4"/>
          <p:cNvSpPr txBox="1"/>
          <p:nvPr/>
        </p:nvSpPr>
        <p:spPr>
          <a:xfrm>
            <a:off x="960555" y="5877272"/>
            <a:ext cx="549381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关键看与父类有没有关系（如：继承、隐藏、重写）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439E92E0-D8C0-FD22-FE79-4C8E9CD91CD0}"/>
              </a:ext>
            </a:extLst>
          </p:cNvPr>
          <p:cNvSpPr/>
          <p:nvPr/>
        </p:nvSpPr>
        <p:spPr>
          <a:xfrm>
            <a:off x="4723236" y="92740"/>
            <a:ext cx="2209688" cy="280076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=12;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int x=0;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h()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7BFB95D-2283-3236-4CE3-4B94D9C6C261}"/>
              </a:ext>
            </a:extLst>
          </p:cNvPr>
          <p:cNvSpPr/>
          <p:nvPr/>
        </p:nvSpPr>
        <p:spPr>
          <a:xfrm>
            <a:off x="6948264" y="108692"/>
            <a:ext cx="2116697" cy="280076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t-BR" altLang="zh-CN" sz="16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15122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5.7 </a:t>
            </a:r>
            <a:r>
              <a:rPr lang="zh-CN" altLang="en-US" sz="3200" dirty="0"/>
              <a:t>对象的上转型对象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可以将对象的</a:t>
            </a:r>
            <a:r>
              <a:rPr lang="zh-CN" altLang="en-US" sz="2000" b="1" dirty="0"/>
              <a:t>上转型对象</a:t>
            </a:r>
            <a:r>
              <a:rPr lang="zh-CN" altLang="en-US" sz="2000" dirty="0"/>
              <a:t>再强制转换到一个子类对象，</a:t>
            </a:r>
            <a:r>
              <a:rPr lang="zh-CN" altLang="en-US" sz="2000" b="1" dirty="0">
                <a:solidFill>
                  <a:srgbClr val="FF0000"/>
                </a:solidFill>
              </a:rPr>
              <a:t>这时，该子类对象又具备了子类</a:t>
            </a:r>
            <a:r>
              <a:rPr lang="zh-CN" altLang="en-US" sz="2000" b="1" dirty="0">
                <a:solidFill>
                  <a:srgbClr val="0000FF"/>
                </a:solidFill>
              </a:rPr>
              <a:t>所有</a:t>
            </a:r>
            <a:r>
              <a:rPr lang="zh-CN" altLang="en-US" sz="2000" b="1" dirty="0">
                <a:solidFill>
                  <a:srgbClr val="FF0000"/>
                </a:solidFill>
              </a:rPr>
              <a:t>的属性和功能 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2592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5.7 </a:t>
            </a:r>
            <a:r>
              <a:rPr lang="zh-CN" altLang="en-US" sz="3200" dirty="0"/>
              <a:t>对象的上转型对象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58056" y="3774526"/>
            <a:ext cx="5820230" cy="304698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=12;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"g(): n=%d,m=%d\n"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h()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"h(): n=%d,m=%d\n"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218937" y="1162944"/>
            <a:ext cx="5915000" cy="338554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"f(): n=%f,m=%d\n"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pt-BR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"n=%f,m=%d\n"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pt-B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pt-B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1547664" y="4696569"/>
            <a:ext cx="108012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4830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 </a:t>
            </a:r>
            <a:r>
              <a:rPr lang="zh-CN" altLang="en-US" sz="3200" dirty="0"/>
              <a:t>子类与父类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继承（</a:t>
            </a:r>
            <a:r>
              <a:rPr lang="en-US" altLang="zh-CN" sz="2000" b="1" dirty="0"/>
              <a:t>inheritance</a:t>
            </a:r>
            <a:r>
              <a:rPr lang="zh-CN" altLang="en-US" sz="2000" b="1" dirty="0"/>
              <a:t>）</a:t>
            </a:r>
            <a:r>
              <a:rPr lang="zh-CN" altLang="en-US" sz="2000" dirty="0"/>
              <a:t>是一种由已有的类创建新类的机制。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利用继承，我们可以先创建一个共有属性的</a:t>
            </a:r>
            <a:r>
              <a:rPr lang="zh-CN" altLang="en-US" sz="2000" b="1" dirty="0">
                <a:solidFill>
                  <a:srgbClr val="FF0000"/>
                </a:solidFill>
              </a:rPr>
              <a:t>一般类</a:t>
            </a:r>
            <a:r>
              <a:rPr lang="zh-CN" altLang="en-US" sz="2000" dirty="0"/>
              <a:t>，根据该一般类再创建具有特殊属性的</a:t>
            </a:r>
            <a:r>
              <a:rPr lang="zh-CN" altLang="en-US" sz="2000" b="1" dirty="0">
                <a:solidFill>
                  <a:srgbClr val="0000FF"/>
                </a:solidFill>
              </a:rPr>
              <a:t>新类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新类继承一般类的属性（状态）和功能（行为），并根据需要增加它自己的新的属性（状态）和功能（行为）。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由继承而得到的类称为</a:t>
            </a:r>
            <a:r>
              <a:rPr lang="zh-CN" altLang="en-US" sz="2000" b="1" dirty="0">
                <a:solidFill>
                  <a:srgbClr val="0000FF"/>
                </a:solidFill>
              </a:rPr>
              <a:t>子类（</a:t>
            </a:r>
            <a:r>
              <a:rPr lang="en-US" altLang="zh-CN" sz="2000" b="1" dirty="0">
                <a:solidFill>
                  <a:srgbClr val="0000FF"/>
                </a:solidFill>
              </a:rPr>
              <a:t>subclass, child class, or extended class</a:t>
            </a:r>
            <a:r>
              <a:rPr lang="zh-CN" altLang="en-US" sz="2000" b="1" dirty="0">
                <a:solidFill>
                  <a:srgbClr val="0000FF"/>
                </a:solidFill>
              </a:rPr>
              <a:t>）</a:t>
            </a:r>
            <a:r>
              <a:rPr lang="zh-CN" altLang="en-US" sz="2000" dirty="0"/>
              <a:t>，被继承的类称为</a:t>
            </a:r>
            <a:r>
              <a:rPr lang="zh-CN" altLang="en-US" sz="2000" b="1" dirty="0">
                <a:solidFill>
                  <a:srgbClr val="FF0000"/>
                </a:solidFill>
              </a:rPr>
              <a:t>父类（</a:t>
            </a:r>
            <a:r>
              <a:rPr lang="en-US" altLang="zh-CN" sz="2000" b="1" dirty="0">
                <a:solidFill>
                  <a:srgbClr val="FF0000"/>
                </a:solidFill>
              </a:rPr>
              <a:t>superclass, parent class, or base class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33267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5.7 </a:t>
            </a:r>
            <a:r>
              <a:rPr lang="zh-CN" altLang="en-US" sz="3200" dirty="0"/>
              <a:t>对象的上转型对象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00628" y="2118342"/>
            <a:ext cx="5040560" cy="427809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Example5_8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A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a=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=0.618;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m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=200; 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B b=(B)a;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n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=555;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b.h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6992" y="5334670"/>
            <a:ext cx="2343440" cy="7914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7884368" y="5661248"/>
            <a:ext cx="108012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12143" y="3520058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2699792" y="4734669"/>
            <a:ext cx="108012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712143" y="5210150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851920" y="4556145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被子类</a:t>
            </a:r>
            <a:r>
              <a:rPr lang="zh-CN" altLang="en-US" b="1" dirty="0">
                <a:solidFill>
                  <a:srgbClr val="0000FF"/>
                </a:solidFill>
              </a:rPr>
              <a:t>重写</a:t>
            </a:r>
            <a:r>
              <a:rPr lang="zh-CN" altLang="en-US" dirty="0">
                <a:solidFill>
                  <a:srgbClr val="0000FF"/>
                </a:solidFill>
              </a:rPr>
              <a:t>的方法，调用子类重写的方法</a:t>
            </a:r>
          </a:p>
        </p:txBody>
      </p:sp>
      <p:sp>
        <p:nvSpPr>
          <p:cNvPr id="13" name="矩形 12"/>
          <p:cNvSpPr/>
          <p:nvPr/>
        </p:nvSpPr>
        <p:spPr>
          <a:xfrm>
            <a:off x="683568" y="3140968"/>
            <a:ext cx="1082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upcasting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004" y="4859868"/>
            <a:ext cx="1368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downcasting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3118546" y="3770590"/>
            <a:ext cx="108012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5"/>
          <p:cNvSpPr txBox="1"/>
          <p:nvPr/>
        </p:nvSpPr>
        <p:spPr>
          <a:xfrm>
            <a:off x="4270674" y="359206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被子类隐藏的变量，访问父类中的变量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3132762" y="4030280"/>
            <a:ext cx="108012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5"/>
          <p:cNvSpPr txBox="1"/>
          <p:nvPr/>
        </p:nvSpPr>
        <p:spPr>
          <a:xfrm>
            <a:off x="4284890" y="3851756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被子类继承的变量，访问父类中的变量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3131840" y="4318312"/>
            <a:ext cx="1080120" cy="0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5"/>
          <p:cNvSpPr txBox="1"/>
          <p:nvPr/>
        </p:nvSpPr>
        <p:spPr>
          <a:xfrm>
            <a:off x="4283968" y="4139788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被子类继承的方法，调用父类中的方法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92897A85-9EEE-EAA1-0DE7-B89CA8AB47B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0877" y="85830"/>
            <a:ext cx="4368842" cy="245829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D3830915-8445-4DEA-885B-03AEB074680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80" y="92817"/>
            <a:ext cx="4555683" cy="236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1020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8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5.7 </a:t>
            </a:r>
            <a:r>
              <a:rPr lang="zh-CN" altLang="en-US" sz="3200" dirty="0"/>
              <a:t>对象的上转型对象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不要将父类创建的对象和子类对象的上转型对象混淆，对象的上转型对象的实体</a:t>
            </a:r>
            <a:r>
              <a:rPr lang="zh-CN" altLang="en-US" sz="2000" b="1" dirty="0">
                <a:solidFill>
                  <a:srgbClr val="FF0000"/>
                </a:solidFill>
              </a:rPr>
              <a:t>是由子类负责创建的，只不过失掉了一些属性和功能而已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关于对象的上转型的好处我们在后面将对比介绍。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612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5.7 </a:t>
            </a:r>
            <a:r>
              <a:rPr lang="zh-CN" altLang="en-US" sz="3200" dirty="0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下面代码的错误是什么？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F27BB4A-E810-D838-D18C-3AB3BEDDB67D}"/>
              </a:ext>
            </a:extLst>
          </p:cNvPr>
          <p:cNvSpPr/>
          <p:nvPr/>
        </p:nvSpPr>
        <p:spPr>
          <a:xfrm>
            <a:off x="1691680" y="2204864"/>
            <a:ext cx="5820230" cy="357020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 class Test {</a:t>
            </a:r>
            <a:endParaRPr lang="en-US" altLang="zh-CN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	Object </a:t>
            </a:r>
            <a:r>
              <a:rPr lang="en-US" altLang="zh-CN" sz="1800" dirty="0">
                <a:solidFill>
                  <a:srgbClr val="6A3E3E"/>
                </a:solidFill>
                <a:latin typeface="Consolas" panose="020B0609020204030204" pitchFamily="49" charset="0"/>
              </a:rPr>
              <a:t>fruit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Fruit();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	Object </a:t>
            </a:r>
            <a:r>
              <a:rPr lang="en-US" altLang="zh-CN" sz="1800" dirty="0">
                <a:solidFill>
                  <a:srgbClr val="6A3E3E"/>
                </a:solidFill>
                <a:latin typeface="Consolas" panose="020B0609020204030204" pitchFamily="49" charset="0"/>
              </a:rPr>
              <a:t>apple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(Apple)</a:t>
            </a:r>
            <a:r>
              <a:rPr lang="en-US" altLang="zh-CN" sz="1800" dirty="0">
                <a:solidFill>
                  <a:srgbClr val="6A3E3E"/>
                </a:solidFill>
                <a:latin typeface="Consolas" panose="020B0609020204030204" pitchFamily="49" charset="0"/>
              </a:rPr>
              <a:t>fruit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zh-CN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Apple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Fruit {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zh-CN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Fruit {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74595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5.7 </a:t>
            </a:r>
            <a:r>
              <a:rPr lang="zh-CN" altLang="en-US" sz="3200" dirty="0"/>
              <a:t>练习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6995" y="1278594"/>
            <a:ext cx="8229600" cy="1574342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dirty="0"/>
              <a:t>回答以下代码是否为真：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>
                <a:latin typeface="Consolas" panose="020B0609020204030204" pitchFamily="49" charset="0"/>
              </a:rPr>
              <a:t>1</a:t>
            </a:r>
            <a:r>
              <a:rPr lang="zh-CN" altLang="en-US" sz="2000" dirty="0">
                <a:latin typeface="Consolas" panose="020B0609020204030204" pitchFamily="49" charset="0"/>
              </a:rPr>
              <a:t>）</a:t>
            </a:r>
            <a:r>
              <a:rPr lang="en-US" altLang="zh-CN" sz="1900" dirty="0">
                <a:solidFill>
                  <a:srgbClr val="6A3E3E"/>
                </a:solidFill>
                <a:latin typeface="Consolas" panose="020B0609020204030204" pitchFamily="49" charset="0"/>
              </a:rPr>
              <a:t>fruit</a:t>
            </a:r>
            <a:r>
              <a:rPr lang="en-US" altLang="zh-CN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Fruit    2</a:t>
            </a:r>
            <a:r>
              <a:rPr lang="zh-CN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）</a:t>
            </a:r>
            <a:r>
              <a:rPr lang="en-US" altLang="zh-CN" sz="1900" dirty="0">
                <a:solidFill>
                  <a:srgbClr val="6A3E3E"/>
                </a:solidFill>
                <a:latin typeface="Consolas" panose="020B0609020204030204" pitchFamily="49" charset="0"/>
              </a:rPr>
              <a:t>fruit</a:t>
            </a:r>
            <a:r>
              <a:rPr lang="en-US" altLang="zh-CN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Apple</a:t>
            </a:r>
          </a:p>
          <a:p>
            <a:pPr marL="0" indent="0">
              <a:buNone/>
            </a:pP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zh-CN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）</a:t>
            </a:r>
            <a:r>
              <a:rPr lang="en-US" altLang="zh-CN" sz="1900" dirty="0">
                <a:solidFill>
                  <a:srgbClr val="6A3E3E"/>
                </a:solidFill>
                <a:latin typeface="Consolas" panose="020B0609020204030204" pitchFamily="49" charset="0"/>
              </a:rPr>
              <a:t>apple1</a:t>
            </a:r>
            <a:r>
              <a:rPr lang="en-US" altLang="zh-CN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Apple   4</a:t>
            </a:r>
            <a:r>
              <a:rPr lang="zh-CN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）</a:t>
            </a:r>
            <a:r>
              <a:rPr lang="en-US" altLang="zh-CN" sz="1900" dirty="0">
                <a:solidFill>
                  <a:srgbClr val="6A3E3E"/>
                </a:solidFill>
                <a:latin typeface="Consolas" panose="020B0609020204030204" pitchFamily="49" charset="0"/>
              </a:rPr>
              <a:t> apple1</a:t>
            </a:r>
            <a:r>
              <a:rPr lang="en-US" altLang="zh-CN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Fruit</a:t>
            </a:r>
          </a:p>
          <a:p>
            <a:pPr marL="0" indent="0">
              <a:buNone/>
            </a:pP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）</a:t>
            </a:r>
            <a:r>
              <a:rPr lang="en-US" altLang="zh-CN" sz="1900" dirty="0">
                <a:solidFill>
                  <a:srgbClr val="6A3E3E"/>
                </a:solidFill>
                <a:latin typeface="Consolas" panose="020B0609020204030204" pitchFamily="49" charset="0"/>
              </a:rPr>
              <a:t> apple1</a:t>
            </a:r>
            <a:r>
              <a:rPr lang="en-US" altLang="zh-CN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Object 6</a:t>
            </a:r>
            <a:r>
              <a:rPr lang="zh-CN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）</a:t>
            </a:r>
            <a:r>
              <a:rPr lang="en-US" altLang="zh-CN" sz="1900" dirty="0">
                <a:solidFill>
                  <a:srgbClr val="6A3E3E"/>
                </a:solidFill>
                <a:latin typeface="Consolas" panose="020B0609020204030204" pitchFamily="49" charset="0"/>
              </a:rPr>
              <a:t> apple2</a:t>
            </a:r>
            <a:r>
              <a:rPr lang="en-US" altLang="zh-CN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Object</a:t>
            </a:r>
          </a:p>
          <a:p>
            <a:pPr marL="0" indent="0">
              <a:buNone/>
            </a:pP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zh-CN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）</a:t>
            </a:r>
            <a:r>
              <a:rPr lang="en-US" altLang="zh-CN" sz="1900" dirty="0">
                <a:solidFill>
                  <a:srgbClr val="6A3E3E"/>
                </a:solidFill>
                <a:latin typeface="Consolas" panose="020B0609020204030204" pitchFamily="49" charset="0"/>
              </a:rPr>
              <a:t>apple2</a:t>
            </a:r>
            <a:r>
              <a:rPr lang="en-US" altLang="zh-CN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Apple   8</a:t>
            </a:r>
            <a:r>
              <a:rPr lang="zh-CN" altLang="en-US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）</a:t>
            </a:r>
            <a:r>
              <a:rPr lang="en-US" altLang="zh-CN" sz="1900" dirty="0">
                <a:solidFill>
                  <a:srgbClr val="6A3E3E"/>
                </a:solidFill>
                <a:latin typeface="Consolas" panose="020B0609020204030204" pitchFamily="49" charset="0"/>
              </a:rPr>
              <a:t> apple2</a:t>
            </a:r>
            <a:r>
              <a:rPr lang="en-US" altLang="zh-CN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9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zh-CN" sz="1900" b="1" dirty="0">
                <a:solidFill>
                  <a:srgbClr val="000000"/>
                </a:solidFill>
                <a:latin typeface="Consolas" panose="020B0609020204030204" pitchFamily="49" charset="0"/>
              </a:rPr>
              <a:t> Fruit </a:t>
            </a:r>
            <a:endParaRPr lang="zh-CN" altLang="en-US" sz="19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F27BB4A-E810-D838-D18C-3AB3BEDDB67D}"/>
              </a:ext>
            </a:extLst>
          </p:cNvPr>
          <p:cNvSpPr/>
          <p:nvPr/>
        </p:nvSpPr>
        <p:spPr>
          <a:xfrm>
            <a:off x="1331640" y="3013154"/>
            <a:ext cx="5820230" cy="384720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 class Test {</a:t>
            </a:r>
            <a:endParaRPr lang="en-US" altLang="zh-CN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zh-CN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	Object </a:t>
            </a:r>
            <a:r>
              <a:rPr lang="en-US" altLang="zh-CN" sz="1800" dirty="0">
                <a:solidFill>
                  <a:srgbClr val="6A3E3E"/>
                </a:solidFill>
                <a:latin typeface="Consolas" panose="020B0609020204030204" pitchFamily="49" charset="0"/>
              </a:rPr>
              <a:t>fruit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Fruit();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	Object </a:t>
            </a:r>
            <a:r>
              <a:rPr lang="en-US" altLang="zh-CN" sz="1800" dirty="0">
                <a:solidFill>
                  <a:srgbClr val="6A3E3E"/>
                </a:solidFill>
                <a:latin typeface="Consolas" panose="020B0609020204030204" pitchFamily="49" charset="0"/>
              </a:rPr>
              <a:t>apple1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Apple(); 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	Apple </a:t>
            </a:r>
            <a:r>
              <a:rPr lang="en-US" altLang="zh-CN" sz="1800" dirty="0">
                <a:solidFill>
                  <a:srgbClr val="6A3E3E"/>
                </a:solidFill>
                <a:latin typeface="Consolas" panose="020B0609020204030204" pitchFamily="49" charset="0"/>
              </a:rPr>
              <a:t>apple2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(Apple)</a:t>
            </a:r>
            <a:r>
              <a:rPr lang="en-US" altLang="zh-CN" sz="1800" dirty="0">
                <a:solidFill>
                  <a:srgbClr val="6A3E3E"/>
                </a:solidFill>
                <a:latin typeface="Consolas" panose="020B0609020204030204" pitchFamily="49" charset="0"/>
              </a:rPr>
              <a:t>apple1</a:t>
            </a:r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zh-CN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Apple </a:t>
            </a:r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Fruit {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zh-CN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zh-CN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Fruit {</a:t>
            </a:r>
          </a:p>
          <a:p>
            <a:pPr algn="l"/>
            <a:r>
              <a:rPr lang="en-US" altLang="zh-CN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19146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5.8 </a:t>
            </a:r>
            <a:r>
              <a:rPr lang="zh-CN" altLang="en-US" sz="2000" dirty="0">
                <a:solidFill>
                  <a:srgbClr val="FF0000"/>
                </a:solidFill>
              </a:rPr>
              <a:t>继承与多态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81948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5.8 </a:t>
            </a:r>
            <a:r>
              <a:rPr lang="zh-CN" altLang="en-US" sz="3200" dirty="0"/>
              <a:t>继承与多态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和继承有关的多态</a:t>
            </a:r>
            <a:r>
              <a:rPr lang="zh-CN" altLang="en-US" sz="2000" dirty="0"/>
              <a:t>是指父类的某个方法被其子类重写（</a:t>
            </a:r>
            <a:r>
              <a:rPr lang="en-US" altLang="zh-CN" sz="2000" dirty="0"/>
              <a:t>overriding</a:t>
            </a:r>
            <a:r>
              <a:rPr lang="zh-CN" altLang="en-US" sz="2000" dirty="0"/>
              <a:t>）时，可以产生自己的功能行为。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例如，狗和猫都具有哺乳类的功能“叫声”；当狗操作“叫声”时产生的声音是“汪汪</a:t>
            </a:r>
            <a:r>
              <a:rPr lang="en-US" altLang="zh-CN" sz="2000" dirty="0"/>
              <a:t>…</a:t>
            </a:r>
            <a:r>
              <a:rPr lang="zh-CN" altLang="en-US" sz="2000" dirty="0"/>
              <a:t>；而猫操作“叫声”时产生的声音是“喵喵”；这就是“叫声”的多态。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当一个类有</a:t>
            </a:r>
            <a:r>
              <a:rPr lang="zh-CN" altLang="en-US" sz="2000" b="1" dirty="0">
                <a:solidFill>
                  <a:srgbClr val="FF0000"/>
                </a:solidFill>
              </a:rPr>
              <a:t>多个子类</a:t>
            </a:r>
            <a:r>
              <a:rPr lang="zh-CN" altLang="en-US" sz="2000" dirty="0"/>
              <a:t>时，并且这些子类都</a:t>
            </a:r>
            <a:r>
              <a:rPr lang="zh-CN" altLang="en-US" sz="2000" b="1" u="sng" dirty="0">
                <a:solidFill>
                  <a:srgbClr val="FF0000"/>
                </a:solidFill>
              </a:rPr>
              <a:t>重写（</a:t>
            </a:r>
            <a:r>
              <a:rPr lang="en-US" altLang="zh-CN" sz="2000" b="1" u="sng" dirty="0">
                <a:solidFill>
                  <a:srgbClr val="FF0000"/>
                </a:solidFill>
              </a:rPr>
              <a:t>overriding</a:t>
            </a:r>
            <a:r>
              <a:rPr lang="zh-CN" altLang="en-US" sz="2000" b="1" u="sng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了父类中的某个方法，我们把子类创建的对象的引用放到该父类的对象中时，就得到了该对象的一个</a:t>
            </a:r>
            <a:r>
              <a:rPr lang="zh-CN" altLang="en-US" sz="2000" b="1" dirty="0">
                <a:solidFill>
                  <a:srgbClr val="FF0000"/>
                </a:solidFill>
              </a:rPr>
              <a:t>上转型对象</a:t>
            </a:r>
            <a:r>
              <a:rPr lang="zh-CN" altLang="en-US" sz="2000" dirty="0"/>
              <a:t>，那么</a:t>
            </a:r>
            <a:r>
              <a:rPr lang="zh-CN" altLang="en-US" sz="2000" b="1" dirty="0">
                <a:solidFill>
                  <a:srgbClr val="0000FF"/>
                </a:solidFill>
              </a:rPr>
              <a:t>这个上转型对象在调用这个方法时就可能具有多种形态</a:t>
            </a:r>
            <a:r>
              <a:rPr lang="zh-CN" altLang="en-US" sz="2000" dirty="0"/>
              <a:t>（</a:t>
            </a:r>
            <a:r>
              <a:rPr lang="en-US" altLang="zh-CN" sz="2000" b="1" dirty="0"/>
              <a:t>polymorphism</a:t>
            </a:r>
            <a:r>
              <a:rPr lang="en-US" altLang="zh-CN" sz="2000" dirty="0"/>
              <a:t>, from a Greek word meaning ”many forms”</a:t>
            </a:r>
            <a:r>
              <a:rPr lang="zh-CN" altLang="en-US" sz="2000" dirty="0"/>
              <a:t>） 。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46130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5.8 </a:t>
            </a:r>
            <a:r>
              <a:rPr lang="zh-CN" altLang="en-US" sz="3200" dirty="0"/>
              <a:t>继承与多态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Polymorphism:</a:t>
            </a:r>
          </a:p>
          <a:p>
            <a:pPr lvl="1"/>
            <a:r>
              <a:rPr lang="en-US" altLang="zh-CN" sz="2000" dirty="0"/>
              <a:t>An object of a subclass can be used </a:t>
            </a:r>
            <a:r>
              <a:rPr lang="en-US" altLang="zh-CN" sz="2000" b="1" dirty="0">
                <a:solidFill>
                  <a:srgbClr val="FF0000"/>
                </a:solidFill>
              </a:rPr>
              <a:t>wherever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its superclass is used.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A variable of a superclass (or </a:t>
            </a:r>
            <a:r>
              <a:rPr lang="en-US" altLang="zh-CN" sz="2000" dirty="0" err="1"/>
              <a:t>supertype</a:t>
            </a:r>
            <a:r>
              <a:rPr lang="en-US" altLang="zh-CN" sz="2000" dirty="0"/>
              <a:t>) can </a:t>
            </a:r>
            <a:r>
              <a:rPr lang="en-US" altLang="zh-CN" sz="2000" b="1" dirty="0">
                <a:solidFill>
                  <a:srgbClr val="FF0000"/>
                </a:solidFill>
              </a:rPr>
              <a:t>refer to </a:t>
            </a:r>
            <a:r>
              <a:rPr lang="en-US" altLang="zh-CN" sz="2000" dirty="0"/>
              <a:t>a subclass (or subtype) object.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JVM</a:t>
            </a:r>
            <a:r>
              <a:rPr lang="en-US" altLang="zh-CN" sz="2000" dirty="0"/>
              <a:t> dynamically determines which of these methods to invoke </a:t>
            </a:r>
            <a:r>
              <a:rPr lang="en-US" altLang="zh-CN" sz="2000" b="1" dirty="0">
                <a:solidFill>
                  <a:srgbClr val="FF0000"/>
                </a:solidFill>
              </a:rPr>
              <a:t>at runtime</a:t>
            </a:r>
            <a:r>
              <a:rPr lang="en-US" altLang="zh-CN" sz="2000" dirty="0"/>
              <a:t>, depending on the </a:t>
            </a:r>
            <a:r>
              <a:rPr lang="en-US" altLang="zh-CN" sz="2000" b="1" u="sng" dirty="0">
                <a:solidFill>
                  <a:srgbClr val="FF0000"/>
                </a:solidFill>
              </a:rPr>
              <a:t>actual object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that invokes the method.</a:t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4471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5.8 </a:t>
            </a:r>
            <a:r>
              <a:rPr lang="zh-CN" altLang="en-US" sz="3200" dirty="0"/>
              <a:t>继承与多态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1】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226120" y="4043164"/>
            <a:ext cx="4345880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Example5_9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Animal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animal=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Dog();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animal.cry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animal=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animal.cry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4938772" y="1387140"/>
            <a:ext cx="4114800" cy="160043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Dog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cry()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"Wang!..."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矩形 8"/>
          <p:cNvSpPr/>
          <p:nvPr/>
        </p:nvSpPr>
        <p:spPr>
          <a:xfrm>
            <a:off x="6804248" y="40556"/>
            <a:ext cx="2249324" cy="120032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Animal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cry(){}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矩形 9"/>
          <p:cNvSpPr/>
          <p:nvPr/>
        </p:nvSpPr>
        <p:spPr>
          <a:xfrm>
            <a:off x="5088674" y="3140968"/>
            <a:ext cx="3960440" cy="160043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Cat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Animal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cry()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miao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~~"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4008" y="5913234"/>
            <a:ext cx="1251218" cy="5560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91E05E0-11A7-AFC7-79EA-1D7F4F2A0176}"/>
              </a:ext>
            </a:extLst>
          </p:cNvPr>
          <p:cNvSpPr txBox="1"/>
          <p:nvPr/>
        </p:nvSpPr>
        <p:spPr>
          <a:xfrm>
            <a:off x="138254" y="3194910"/>
            <a:ext cx="4583648" cy="369332"/>
          </a:xfrm>
          <a:prstGeom prst="rect">
            <a:avLst/>
          </a:prstGeom>
          <a:solidFill>
            <a:srgbClr val="FFFF00">
              <a:alpha val="26000"/>
            </a:srgb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800" dirty="0"/>
              <a:t>上转型对象的好处：通用程序设计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3804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5.8 </a:t>
            </a:r>
            <a:r>
              <a:rPr lang="zh-CN" altLang="en-US" sz="3200" dirty="0"/>
              <a:t>继承与多态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3571" y="1331193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2】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80698A2D-B94D-0244-73BD-BBA25E2394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7828" y="1916832"/>
            <a:ext cx="7668344" cy="45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0951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5.9 abstract</a:t>
            </a:r>
            <a:r>
              <a:rPr lang="zh-CN" altLang="en-US" sz="2000" dirty="0">
                <a:solidFill>
                  <a:srgbClr val="FF0000"/>
                </a:solidFill>
              </a:rPr>
              <a:t>类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786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 </a:t>
            </a:r>
            <a:r>
              <a:rPr lang="zh-CN" altLang="en-US" sz="3200" dirty="0"/>
              <a:t>子类与父类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父类可以是自己编写的类也可以是</a:t>
            </a:r>
            <a:r>
              <a:rPr lang="en-US" altLang="zh-CN" sz="2000" dirty="0"/>
              <a:t>Java</a:t>
            </a:r>
            <a:r>
              <a:rPr lang="zh-CN" altLang="en-US" sz="2000" dirty="0"/>
              <a:t>类库中的类。</a:t>
            </a:r>
            <a:endParaRPr lang="en-US" altLang="zh-CN" sz="2000" dirty="0"/>
          </a:p>
          <a:p>
            <a:r>
              <a:rPr lang="zh-CN" altLang="en-US" sz="2000" dirty="0"/>
              <a:t>利用继承有利于实现代码的</a:t>
            </a:r>
            <a:r>
              <a:rPr lang="zh-CN" altLang="en-US" sz="2000" b="1" dirty="0">
                <a:solidFill>
                  <a:srgbClr val="FF0000"/>
                </a:solidFill>
              </a:rPr>
              <a:t>重用</a:t>
            </a:r>
            <a:r>
              <a:rPr lang="zh-CN" altLang="en-US" sz="2000" dirty="0"/>
              <a:t>，子类只需要添加新的属性、功能。</a:t>
            </a:r>
            <a:endParaRPr lang="en-US" altLang="zh-CN" sz="2000" dirty="0"/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不支持多重继承，即</a:t>
            </a:r>
            <a:r>
              <a:rPr lang="zh-CN" altLang="en-US" sz="2000" b="1" dirty="0">
                <a:solidFill>
                  <a:srgbClr val="FF0000"/>
                </a:solidFill>
              </a:rPr>
              <a:t>子类只能有一个父类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使用关键字</a:t>
            </a:r>
            <a:r>
              <a:rPr lang="en-US" altLang="zh-CN" sz="2000" b="1" dirty="0"/>
              <a:t>extends</a:t>
            </a:r>
            <a:r>
              <a:rPr lang="zh-CN" altLang="en-US" sz="2000" dirty="0"/>
              <a:t>来声明一个类是另外一个类的子类：</a:t>
            </a:r>
          </a:p>
          <a:p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971600" y="3501008"/>
            <a:ext cx="3168352" cy="10772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Consolas" panose="020B0609020204030204" pitchFamily="49" charset="0"/>
              </a:rPr>
              <a:t>class </a:t>
            </a:r>
            <a:r>
              <a:rPr lang="zh-CN" altLang="en-US" sz="1600" b="1" dirty="0">
                <a:latin typeface="Consolas" panose="020B0609020204030204" pitchFamily="49" charset="0"/>
              </a:rPr>
              <a:t>子类名 </a:t>
            </a:r>
            <a:r>
              <a:rPr lang="en-US" altLang="zh-CN" sz="1600" b="1" dirty="0">
                <a:latin typeface="Consolas" panose="020B0609020204030204" pitchFamily="49" charset="0"/>
              </a:rPr>
              <a:t>extends </a:t>
            </a:r>
            <a:r>
              <a:rPr lang="zh-CN" altLang="en-US" sz="1600" b="1" dirty="0">
                <a:latin typeface="Consolas" panose="020B0609020204030204" pitchFamily="49" charset="0"/>
              </a:rPr>
              <a:t>父类名 </a:t>
            </a:r>
          </a:p>
          <a:p>
            <a:r>
              <a:rPr lang="en-US" altLang="zh-CN" sz="1600" b="1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latin typeface="Consolas" panose="020B0609020204030204" pitchFamily="49" charset="0"/>
              </a:rPr>
              <a:t>	...</a:t>
            </a:r>
          </a:p>
          <a:p>
            <a:r>
              <a:rPr lang="en-US" altLang="zh-CN" sz="1600" b="1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1293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5.9 abstract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309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在继承的层次关系中，每个子类都使类更加具体。从子类向父类追溯，类就变得更通用且不明确。</a:t>
            </a:r>
            <a:r>
              <a:rPr lang="zh-CN" altLang="en-US" sz="2000" b="1" dirty="0"/>
              <a:t>当父类设计的非常抽象，以至于不能用于创建任何具体实例，这样的类称为</a:t>
            </a:r>
            <a:r>
              <a:rPr lang="zh-CN" altLang="en-US" sz="2000" b="1" dirty="0">
                <a:solidFill>
                  <a:srgbClr val="FF0000"/>
                </a:solidFill>
              </a:rPr>
              <a:t>抽象类（</a:t>
            </a:r>
            <a:r>
              <a:rPr lang="en-US" altLang="zh-CN" sz="2000" b="1" dirty="0">
                <a:solidFill>
                  <a:srgbClr val="FF0000"/>
                </a:solidFill>
              </a:rPr>
              <a:t>abstract </a:t>
            </a:r>
            <a:r>
              <a:rPr lang="zh-CN" altLang="en-US" sz="2000" b="1" dirty="0">
                <a:solidFill>
                  <a:srgbClr val="FF0000"/>
                </a:solidFill>
              </a:rPr>
              <a:t>类）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抽象类用</a:t>
            </a:r>
            <a:r>
              <a:rPr lang="en-US" altLang="zh-CN" sz="2000" dirty="0"/>
              <a:t>abstract</a:t>
            </a:r>
            <a:r>
              <a:rPr lang="zh-CN" altLang="en-US" sz="2000" dirty="0"/>
              <a:t>修饰：</a:t>
            </a:r>
            <a:endParaRPr lang="en-US" altLang="zh-C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xmlns="" id="{D9410031-721D-FD26-882F-62DBC21C7ECB}"/>
              </a:ext>
            </a:extLst>
          </p:cNvPr>
          <p:cNvSpPr/>
          <p:nvPr/>
        </p:nvSpPr>
        <p:spPr>
          <a:xfrm>
            <a:off x="2987824" y="2924944"/>
            <a:ext cx="1872208" cy="576064"/>
          </a:xfrm>
          <a:prstGeom prst="flowChartProcess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Geometry</a:t>
            </a:r>
            <a:endParaRPr lang="zh-CN" alt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xmlns="" id="{94336E2D-AE12-6B34-47D7-714AF352E684}"/>
              </a:ext>
            </a:extLst>
          </p:cNvPr>
          <p:cNvSpPr/>
          <p:nvPr/>
        </p:nvSpPr>
        <p:spPr>
          <a:xfrm>
            <a:off x="1547664" y="4214805"/>
            <a:ext cx="1872208" cy="576064"/>
          </a:xfrm>
          <a:prstGeom prst="flowChartProcess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</a:t>
            </a:r>
            <a:endParaRPr lang="zh-CN" altLang="en-US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xmlns="" id="{B1423CD2-A544-0CF2-42F9-7904A09B2A98}"/>
              </a:ext>
            </a:extLst>
          </p:cNvPr>
          <p:cNvSpPr/>
          <p:nvPr/>
        </p:nvSpPr>
        <p:spPr>
          <a:xfrm>
            <a:off x="4499992" y="4214805"/>
            <a:ext cx="1872208" cy="576064"/>
          </a:xfrm>
          <a:prstGeom prst="flowChartProcess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Rectangle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6F54B0E4-2C52-32EE-6EEC-0599F262904C}"/>
              </a:ext>
            </a:extLst>
          </p:cNvPr>
          <p:cNvSpPr txBox="1"/>
          <p:nvPr/>
        </p:nvSpPr>
        <p:spPr>
          <a:xfrm>
            <a:off x="4932040" y="2898074"/>
            <a:ext cx="112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getColor</a:t>
            </a:r>
            <a:r>
              <a:rPr lang="en-US" altLang="zh-CN" dirty="0"/>
              <a:t>()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getArea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C40DF904-805C-4056-456C-1657DB90A8A8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2483768" y="3501008"/>
            <a:ext cx="1296144" cy="7137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4A1E48B7-FC87-9D76-4302-16A347F080D2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4139952" y="3501008"/>
            <a:ext cx="1296144" cy="71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B006417E-3501-A62E-281C-95FAB18C64F4}"/>
              </a:ext>
            </a:extLst>
          </p:cNvPr>
          <p:cNvSpPr/>
          <p:nvPr/>
        </p:nvSpPr>
        <p:spPr>
          <a:xfrm>
            <a:off x="3732284" y="5271293"/>
            <a:ext cx="2304256" cy="120032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abstract class A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...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982716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5.9 abstract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abstract</a:t>
            </a:r>
            <a:r>
              <a:rPr lang="zh-CN" altLang="en-US" sz="2000" dirty="0">
                <a:solidFill>
                  <a:srgbClr val="FF0000"/>
                </a:solidFill>
              </a:rPr>
              <a:t>类不能用</a:t>
            </a:r>
            <a:r>
              <a:rPr lang="en-US" altLang="zh-CN" sz="2000" dirty="0">
                <a:solidFill>
                  <a:srgbClr val="FF0000"/>
                </a:solidFill>
              </a:rPr>
              <a:t>new</a:t>
            </a:r>
            <a:r>
              <a:rPr lang="zh-CN" altLang="en-US" sz="2000" dirty="0">
                <a:solidFill>
                  <a:srgbClr val="FF0000"/>
                </a:solidFill>
              </a:rPr>
              <a:t>运算符创建对象</a:t>
            </a:r>
            <a:r>
              <a:rPr lang="zh-CN" altLang="en-US" sz="2000" dirty="0"/>
              <a:t>，必须产生其子类，由子类创建对象。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abstract</a:t>
            </a:r>
            <a:r>
              <a:rPr lang="zh-CN" altLang="en-US" sz="2000" dirty="0"/>
              <a:t>类中如果自己提供</a:t>
            </a:r>
            <a:r>
              <a:rPr lang="en-US" altLang="zh-CN" sz="2000" dirty="0"/>
              <a:t>constructor</a:t>
            </a:r>
            <a:r>
              <a:rPr lang="zh-CN" altLang="en-US" sz="2000" dirty="0"/>
              <a:t>（构造方法），则用</a:t>
            </a:r>
            <a:r>
              <a:rPr lang="en-US" altLang="zh-CN" sz="2000" b="1" dirty="0">
                <a:solidFill>
                  <a:srgbClr val="FF0000"/>
                </a:solidFill>
              </a:rPr>
              <a:t>protected</a:t>
            </a:r>
            <a:r>
              <a:rPr lang="zh-CN" altLang="en-US" sz="2000" dirty="0"/>
              <a:t>修饰为好，因为是给子类用的。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</a:t>
            </a:r>
            <a:r>
              <a:rPr lang="en-US" altLang="zh-CN" sz="2000" dirty="0"/>
              <a:t>abstract</a:t>
            </a:r>
            <a:r>
              <a:rPr lang="zh-CN" altLang="en-US" sz="2000" dirty="0"/>
              <a:t>类的类体中</a:t>
            </a:r>
            <a:r>
              <a:rPr lang="zh-CN" altLang="en-US" sz="2000" dirty="0">
                <a:solidFill>
                  <a:srgbClr val="FF0000"/>
                </a:solidFill>
              </a:rPr>
              <a:t>有</a:t>
            </a:r>
            <a:r>
              <a:rPr lang="en-US" altLang="zh-CN" sz="2000" dirty="0">
                <a:solidFill>
                  <a:srgbClr val="FF0000"/>
                </a:solidFill>
              </a:rPr>
              <a:t>abstract</a:t>
            </a:r>
            <a:r>
              <a:rPr lang="zh-CN" altLang="en-US" sz="2000" dirty="0">
                <a:solidFill>
                  <a:srgbClr val="FF0000"/>
                </a:solidFill>
              </a:rPr>
              <a:t>方法，只允许声明，而不允许实现</a:t>
            </a:r>
            <a:r>
              <a:rPr lang="zh-CN" altLang="en-US" sz="2000" dirty="0"/>
              <a:t>；而该类的</a:t>
            </a:r>
            <a:r>
              <a:rPr lang="zh-CN" altLang="en-US" sz="2000" b="1" u="sng" dirty="0">
                <a:solidFill>
                  <a:srgbClr val="FF0000"/>
                </a:solidFill>
              </a:rPr>
              <a:t>非</a:t>
            </a:r>
            <a:r>
              <a:rPr lang="en-US" altLang="zh-CN" sz="2000" b="1" u="sng" dirty="0">
                <a:solidFill>
                  <a:srgbClr val="FF0000"/>
                </a:solidFill>
              </a:rPr>
              <a:t>abstract</a:t>
            </a:r>
            <a:r>
              <a:rPr lang="zh-CN" altLang="en-US" sz="2000" b="1" u="sng" dirty="0">
                <a:solidFill>
                  <a:srgbClr val="FF0000"/>
                </a:solidFill>
              </a:rPr>
              <a:t>子类</a:t>
            </a:r>
            <a:r>
              <a:rPr lang="zh-CN" altLang="en-US" sz="2000" dirty="0">
                <a:solidFill>
                  <a:srgbClr val="FF0000"/>
                </a:solidFill>
              </a:rPr>
              <a:t>必须实现</a:t>
            </a:r>
            <a:r>
              <a:rPr lang="en-US" altLang="zh-CN" sz="2000" dirty="0">
                <a:solidFill>
                  <a:srgbClr val="FF0000"/>
                </a:solidFill>
              </a:rPr>
              <a:t>abstract</a:t>
            </a:r>
            <a:r>
              <a:rPr lang="zh-CN" altLang="en-US" sz="2000" dirty="0">
                <a:solidFill>
                  <a:srgbClr val="FF0000"/>
                </a:solidFill>
              </a:rPr>
              <a:t>方法</a:t>
            </a:r>
            <a:r>
              <a:rPr lang="zh-CN" altLang="en-US" sz="2000" dirty="0"/>
              <a:t>，即重写（</a:t>
            </a:r>
            <a:r>
              <a:rPr lang="en-US" altLang="zh-CN" sz="2000" dirty="0"/>
              <a:t>override</a:t>
            </a:r>
            <a:r>
              <a:rPr lang="zh-CN" altLang="en-US" sz="2000" dirty="0"/>
              <a:t>）父类中的</a:t>
            </a:r>
            <a:r>
              <a:rPr lang="en-US" altLang="zh-CN" sz="2000" dirty="0"/>
              <a:t>abstract</a:t>
            </a:r>
            <a:r>
              <a:rPr lang="zh-CN" altLang="en-US" sz="2000" dirty="0"/>
              <a:t>方法。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一个</a:t>
            </a:r>
            <a:r>
              <a:rPr lang="en-US" altLang="zh-CN" sz="2000" dirty="0"/>
              <a:t>abstract</a:t>
            </a:r>
            <a:r>
              <a:rPr lang="zh-CN" altLang="en-US" sz="2000" dirty="0"/>
              <a:t>类只关心子类</a:t>
            </a:r>
            <a:r>
              <a:rPr lang="zh-CN" altLang="en-US" sz="2000" dirty="0">
                <a:solidFill>
                  <a:srgbClr val="FF0000"/>
                </a:solidFill>
              </a:rPr>
              <a:t>是否具有某种功能</a:t>
            </a:r>
            <a:r>
              <a:rPr lang="zh-CN" altLang="en-US" sz="2000" dirty="0"/>
              <a:t>，不关心功能的具体实现。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97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2458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5.10 </a:t>
            </a:r>
            <a:r>
              <a:rPr lang="zh-CN" altLang="en-US" sz="3200" dirty="0"/>
              <a:t>面向抽象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面向抽象的核心思想</a:t>
            </a:r>
          </a:p>
          <a:p>
            <a:endParaRPr lang="en-US" altLang="zh-CN" sz="2000" dirty="0"/>
          </a:p>
          <a:p>
            <a:r>
              <a:rPr lang="zh-CN" altLang="en-US" sz="2000" dirty="0"/>
              <a:t>抽象细节</a:t>
            </a:r>
          </a:p>
          <a:p>
            <a:pPr lvl="1"/>
            <a:r>
              <a:rPr lang="zh-CN" altLang="en-US" sz="2000" dirty="0"/>
              <a:t>面向抽象的第一步就是将</a:t>
            </a:r>
            <a:r>
              <a:rPr lang="zh-CN" altLang="en-US" sz="2000" b="1" dirty="0">
                <a:solidFill>
                  <a:srgbClr val="0000FF"/>
                </a:solidFill>
              </a:rPr>
              <a:t>经常需要变化的细节</a:t>
            </a:r>
            <a:r>
              <a:rPr lang="zh-CN" altLang="en-US" sz="2000" dirty="0"/>
              <a:t>分割出来，将其作为</a:t>
            </a:r>
            <a:r>
              <a:rPr lang="en-US" altLang="zh-CN" sz="2000" b="1" dirty="0">
                <a:solidFill>
                  <a:srgbClr val="0000FF"/>
                </a:solidFill>
              </a:rPr>
              <a:t>abstract</a:t>
            </a:r>
            <a:r>
              <a:rPr lang="zh-CN" altLang="en-US" sz="2000" b="1" dirty="0">
                <a:solidFill>
                  <a:srgbClr val="0000FF"/>
                </a:solidFill>
              </a:rPr>
              <a:t>类中的</a:t>
            </a:r>
            <a:r>
              <a:rPr lang="en-US" altLang="zh-CN" sz="2000" b="1" dirty="0">
                <a:solidFill>
                  <a:srgbClr val="0000FF"/>
                </a:solidFill>
              </a:rPr>
              <a:t>abstract</a:t>
            </a:r>
            <a:r>
              <a:rPr lang="zh-CN" altLang="en-US" sz="2000" b="1" dirty="0">
                <a:solidFill>
                  <a:srgbClr val="0000FF"/>
                </a:solidFill>
              </a:rPr>
              <a:t>方法</a:t>
            </a:r>
            <a:r>
              <a:rPr lang="zh-CN" altLang="en-US" sz="2000" dirty="0"/>
              <a:t>，不让设计者去关心实现的细节，避免所设计的类依赖这些细节。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面向抽象来设计类</a:t>
            </a:r>
          </a:p>
          <a:p>
            <a:pPr lvl="1"/>
            <a:r>
              <a:rPr lang="zh-CN" altLang="en-US" sz="2000" dirty="0"/>
              <a:t>面向抽象编程的第二步就是</a:t>
            </a:r>
            <a:r>
              <a:rPr lang="zh-CN" altLang="en-US" sz="2000" b="1" dirty="0">
                <a:solidFill>
                  <a:srgbClr val="FF0000"/>
                </a:solidFill>
              </a:rPr>
              <a:t>继承</a:t>
            </a:r>
            <a:r>
              <a:rPr lang="zh-CN" altLang="en-US" sz="2000" dirty="0"/>
              <a:t>抽象类，进而设计一个新类。</a:t>
            </a:r>
          </a:p>
          <a:p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4067944" y="2704728"/>
            <a:ext cx="2376264" cy="36004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0088A7B-1D2E-92B6-11A2-749A86C45C0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696" y="4869160"/>
            <a:ext cx="4912990" cy="190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20772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5.10 </a:t>
            </a:r>
            <a:r>
              <a:rPr lang="zh-CN" altLang="en-US" sz="3200" dirty="0"/>
              <a:t>面向抽象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1/3】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5219824" y="0"/>
            <a:ext cx="3888680" cy="95410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Geometry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3749457"/>
            <a:ext cx="4345880" cy="310854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Geometry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a,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b,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h)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a;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b;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h;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((1/2.0)*(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)*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187180" y="1005920"/>
            <a:ext cx="3783880" cy="2677656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Geometry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Circle(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r)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r;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(3.14*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426312" y="603104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031104" y="171056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61211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5.10 </a:t>
            </a:r>
            <a:r>
              <a:rPr lang="zh-CN" altLang="en-US" sz="3200" dirty="0"/>
              <a:t>面向抽象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2/3】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009700" y="2060848"/>
            <a:ext cx="4345880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Pillar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Geometry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Pillar (Geometry bottom,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height)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bottom;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height;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changeBottom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(Geometry bottom)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bottom;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getVolume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.getArea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()*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4790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5.10 </a:t>
            </a:r>
            <a:r>
              <a:rPr lang="zh-CN" altLang="en-US" sz="3200" dirty="0"/>
              <a:t>面向抽象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3/3】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30908" y="1997348"/>
            <a:ext cx="7704856" cy="477053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Example5_10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Pillar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pillar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Geometry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geometry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(1,1,1);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 area: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geometry.getArea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pillar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Pillar </a:t>
            </a:r>
            <a:r>
              <a:rPr lang="en-US" altLang="zh-CN" sz="1600" b="1">
                <a:solidFill>
                  <a:srgbClr val="000000"/>
                </a:solidFill>
                <a:latin typeface="Consolas" panose="020B0609020204030204" pitchFamily="49" charset="0"/>
              </a:rPr>
              <a:t>(geometry,1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"Pillar volume: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pillar.getVolume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geometry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Circle(1);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"Circle area: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geometry.getArea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pillar.changeBottom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(geometry);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"Pillar volume: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pillar.getVolume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0192" y="188640"/>
            <a:ext cx="2305050" cy="17335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07904" y="658962"/>
            <a:ext cx="2531019" cy="11858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712143" y="3654549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12143" y="5119092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6608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5.10 </a:t>
            </a:r>
            <a:r>
              <a:rPr lang="zh-CN" altLang="en-US" sz="3200" dirty="0"/>
              <a:t>面向抽象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000" b="1" dirty="0"/>
              <a:t>抽象类的几点说明：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抽象方法不能包含在一个非抽象类中</a:t>
            </a:r>
            <a:r>
              <a:rPr lang="zh-CN" altLang="en-US" sz="2000" dirty="0"/>
              <a:t>。如果一个抽象父类的子类不能实现所有抽象方法，子类也必须是抽象的。也就是说，在继承自抽象类的非抽象子类中，必须实现所有的抽象方法。</a:t>
            </a:r>
            <a:r>
              <a:rPr lang="zh-CN" altLang="en-US" sz="2000" dirty="0">
                <a:solidFill>
                  <a:srgbClr val="FF0000"/>
                </a:solidFill>
              </a:rPr>
              <a:t>抽象方法是非静态的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抽象类不能使用</a:t>
            </a:r>
            <a:r>
              <a:rPr lang="en-US" altLang="zh-CN" sz="2000" dirty="0"/>
              <a:t>new</a:t>
            </a:r>
            <a:r>
              <a:rPr lang="zh-CN" altLang="en-US" sz="2000" dirty="0"/>
              <a:t>进行初始化。但仍然可以定义其构造方法，给子类的构造方法调用。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包含抽象方法的类必须是抽象的。但是可以定义一个不包含抽象方法的抽象类，用作定义新子类的基类。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也可以子类是抽象的，父类是具体类。比如</a:t>
            </a:r>
            <a:r>
              <a:rPr lang="en-US" altLang="zh-CN" sz="2000" dirty="0">
                <a:solidFill>
                  <a:srgbClr val="FF0000"/>
                </a:solidFill>
              </a:rPr>
              <a:t>Object</a:t>
            </a:r>
            <a:r>
              <a:rPr lang="zh-CN" altLang="en-US" sz="2000" dirty="0">
                <a:solidFill>
                  <a:srgbClr val="FF0000"/>
                </a:solidFill>
              </a:rPr>
              <a:t>类是具体类，但它的子类（比如</a:t>
            </a:r>
            <a:r>
              <a:rPr lang="en-US" altLang="zh-CN" sz="2000" dirty="0">
                <a:solidFill>
                  <a:srgbClr val="FF0000"/>
                </a:solidFill>
                <a:latin typeface="Consolas" panose="020B0609020204030204" pitchFamily="49" charset="0"/>
              </a:rPr>
              <a:t>Geometry</a:t>
            </a:r>
            <a:r>
              <a:rPr lang="zh-CN" altLang="en-US" sz="2000" dirty="0">
                <a:solidFill>
                  <a:srgbClr val="FF0000"/>
                </a:solidFill>
              </a:rPr>
              <a:t>）可以是抽象的。</a:t>
            </a:r>
            <a:endParaRPr lang="zh-CN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A8870ED6-3470-82D7-3B6F-7A0006E62EA8}"/>
              </a:ext>
            </a:extLst>
          </p:cNvPr>
          <p:cNvSpPr/>
          <p:nvPr/>
        </p:nvSpPr>
        <p:spPr>
          <a:xfrm>
            <a:off x="4427984" y="136525"/>
            <a:ext cx="4536752" cy="116955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Geometry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getPerimeter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71584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5.9</a:t>
            </a:r>
            <a:r>
              <a:rPr lang="zh-CN" altLang="en-US" sz="3200" dirty="0"/>
              <a:t>面向抽象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b="1" dirty="0"/>
              <a:t>抽象类的几点说明：</a:t>
            </a:r>
            <a:endParaRPr lang="en-US" altLang="zh-CN" sz="2000" b="1" dirty="0"/>
          </a:p>
          <a:p>
            <a:endParaRPr lang="en-US" altLang="zh-CN" sz="2000" dirty="0"/>
          </a:p>
          <a:p>
            <a:r>
              <a:rPr lang="zh-CN" altLang="en-US" sz="2000" dirty="0"/>
              <a:t>不能使用</a:t>
            </a:r>
            <a:r>
              <a:rPr lang="en-US" altLang="zh-CN" sz="2000" dirty="0"/>
              <a:t>new</a:t>
            </a:r>
            <a:r>
              <a:rPr lang="zh-CN" altLang="en-US" sz="2000" dirty="0"/>
              <a:t>操作符从一个抽象类创建一个实例，但</a:t>
            </a:r>
            <a:r>
              <a:rPr lang="zh-CN" altLang="en-US" sz="2000" dirty="0">
                <a:solidFill>
                  <a:srgbClr val="FF0000"/>
                </a:solidFill>
              </a:rPr>
              <a:t>抽象类可以用作数据类型</a:t>
            </a:r>
            <a:r>
              <a:rPr lang="zh-CN" altLang="en-US" sz="2000" dirty="0"/>
              <a:t>。比如如下语句：</a:t>
            </a:r>
            <a:endParaRPr lang="en-US" altLang="zh-CN" sz="2000" dirty="0"/>
          </a:p>
          <a:p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	Geometry [] objects = new Geometry[10];</a:t>
            </a:r>
          </a:p>
          <a:p>
            <a:pPr marL="0" indent="0">
              <a:buNone/>
            </a:pPr>
            <a:r>
              <a:rPr lang="en-US" altLang="zh-CN" sz="2000" dirty="0"/>
              <a:t>	Objects[0] = new Circle();</a:t>
            </a:r>
          </a:p>
          <a:p>
            <a:pPr marL="0" indent="0">
              <a:buNone/>
            </a:pPr>
            <a:r>
              <a:rPr lang="en-US" altLang="zh-CN" sz="2000" dirty="0"/>
              <a:t>	……</a:t>
            </a:r>
            <a:endParaRPr lang="zh-CN" alt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7889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5.9</a:t>
            </a:r>
            <a:r>
              <a:rPr lang="zh-CN" altLang="en-US" sz="3200" dirty="0"/>
              <a:t> 练习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3A90DAA-BEE1-698C-50DB-C2D80023620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239" y="2264438"/>
            <a:ext cx="9036497" cy="23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303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 </a:t>
            </a:r>
            <a:r>
              <a:rPr lang="zh-CN" altLang="en-US" sz="3200" dirty="0"/>
              <a:t>子类与父类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Every class in Java is descended from </a:t>
            </a:r>
            <a:r>
              <a:rPr lang="en-US" altLang="zh-CN" sz="2000" b="1" dirty="0" err="1"/>
              <a:t>java.lang.Object</a:t>
            </a:r>
            <a:r>
              <a:rPr lang="en-US" altLang="zh-CN" sz="2000" dirty="0"/>
              <a:t> class. If no inheritance is specified when a class is defined, its superclass is </a:t>
            </a:r>
            <a:r>
              <a:rPr lang="en-US" altLang="zh-CN" sz="2000" b="1" dirty="0"/>
              <a:t>Object</a:t>
            </a:r>
            <a:r>
              <a:rPr lang="en-US" altLang="zh-CN" sz="20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5817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3665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5.11 </a:t>
            </a:r>
            <a:r>
              <a:rPr lang="zh-CN" altLang="en-US" sz="3200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Java</a:t>
            </a:r>
            <a:r>
              <a:rPr lang="zh-CN" altLang="en-US" sz="2000" dirty="0"/>
              <a:t>不支持多重继承，即一个类只能继承一个父类。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单继承使得</a:t>
            </a:r>
            <a:r>
              <a:rPr lang="en-US" altLang="zh-CN" sz="2000" dirty="0"/>
              <a:t>Java</a:t>
            </a:r>
            <a:r>
              <a:rPr lang="zh-CN" altLang="en-US" sz="2000" dirty="0"/>
              <a:t>程序简单、易于管理。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为了克服单继承的缺点，</a:t>
            </a:r>
            <a:r>
              <a:rPr lang="en-US" altLang="zh-CN" sz="2000" dirty="0"/>
              <a:t>Java</a:t>
            </a:r>
            <a:r>
              <a:rPr lang="zh-CN" altLang="en-US" sz="2000" dirty="0"/>
              <a:t>使用了</a:t>
            </a:r>
            <a:r>
              <a:rPr lang="zh-CN" altLang="en-US" sz="2000" b="1" dirty="0">
                <a:solidFill>
                  <a:srgbClr val="FF0000"/>
                </a:solidFill>
              </a:rPr>
              <a:t>接口</a:t>
            </a:r>
            <a:r>
              <a:rPr lang="zh-CN" altLang="en-US" sz="2000" dirty="0"/>
              <a:t>，一个类可以</a:t>
            </a:r>
            <a:r>
              <a:rPr lang="zh-CN" altLang="en-US" sz="2000" b="1" dirty="0">
                <a:solidFill>
                  <a:srgbClr val="FF0000"/>
                </a:solidFill>
              </a:rPr>
              <a:t>实现</a:t>
            </a:r>
            <a:r>
              <a:rPr lang="zh-CN" altLang="en-US" sz="2000" dirty="0"/>
              <a:t>多个接口。</a:t>
            </a:r>
          </a:p>
          <a:p>
            <a:r>
              <a:rPr lang="zh-CN" altLang="en-US" sz="2000" dirty="0"/>
              <a:t>接口在许多方面都与抽象类很相似，但它的目的是用于</a:t>
            </a:r>
            <a:r>
              <a:rPr lang="zh-CN" altLang="en-US" sz="2000" dirty="0">
                <a:solidFill>
                  <a:srgbClr val="FF0000"/>
                </a:solidFill>
              </a:rPr>
              <a:t>指明一些类的对象的共同行为</a:t>
            </a:r>
            <a:r>
              <a:rPr lang="zh-CN" altLang="en-US" sz="2000" dirty="0"/>
              <a:t>。比如指明这些类是可比较的、可克隆的、可食用的等等。</a:t>
            </a:r>
            <a:endParaRPr lang="en-US" altLang="zh-CN" sz="2000" dirty="0"/>
          </a:p>
          <a:p>
            <a:r>
              <a:rPr lang="zh-CN" altLang="en-US" sz="2000" dirty="0"/>
              <a:t>接口可以被看成</a:t>
            </a:r>
            <a:r>
              <a:rPr lang="zh-CN" altLang="en-US" sz="2000" dirty="0">
                <a:solidFill>
                  <a:srgbClr val="FF0000"/>
                </a:solidFill>
              </a:rPr>
              <a:t>特殊的类，每个接口都被编译为独立的字节码文件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03693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5.11 </a:t>
            </a:r>
            <a:r>
              <a:rPr lang="zh-CN" altLang="en-US" sz="3200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使用关键字</a:t>
            </a:r>
            <a:r>
              <a:rPr lang="en-US" altLang="zh-CN" sz="2000" b="1" dirty="0"/>
              <a:t>interface</a:t>
            </a:r>
            <a:r>
              <a:rPr lang="zh-CN" altLang="en-US" sz="2000" dirty="0"/>
              <a:t>来定义一个接口。接口的定义和类的定义很相似，分为接口的声明和接口体。</a:t>
            </a:r>
          </a:p>
          <a:p>
            <a:endParaRPr lang="en-US" altLang="zh-CN" sz="2000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接口的声明与使用 </a:t>
            </a:r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）接口声明：通过使用关键字</a:t>
            </a:r>
            <a:r>
              <a:rPr lang="en-US" altLang="zh-CN" sz="2000" dirty="0"/>
              <a:t>interface</a:t>
            </a:r>
            <a:r>
              <a:rPr lang="zh-CN" altLang="en-US" sz="2000" dirty="0"/>
              <a:t>来声明</a:t>
            </a:r>
          </a:p>
        </p:txBody>
      </p:sp>
      <p:sp>
        <p:nvSpPr>
          <p:cNvPr id="4" name="矩形 3"/>
          <p:cNvSpPr/>
          <p:nvPr/>
        </p:nvSpPr>
        <p:spPr>
          <a:xfrm>
            <a:off x="2987824" y="3573016"/>
            <a:ext cx="259228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interface </a:t>
            </a:r>
            <a:r>
              <a:rPr lang="zh-CN" altLang="en-US" dirty="0">
                <a:latin typeface="Consolas" panose="020B0609020204030204" pitchFamily="49" charset="0"/>
              </a:rPr>
              <a:t>接口的名字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556577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5.11 </a:t>
            </a:r>
            <a:r>
              <a:rPr lang="zh-CN" altLang="en-US" sz="3200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）接口体</a:t>
            </a:r>
          </a:p>
          <a:p>
            <a:r>
              <a:rPr lang="zh-CN" altLang="en-US" sz="2000" dirty="0"/>
              <a:t>接口体中只能包含</a:t>
            </a:r>
            <a:r>
              <a:rPr lang="zh-CN" altLang="en-US" sz="2000" b="1" dirty="0">
                <a:solidFill>
                  <a:srgbClr val="FF0000"/>
                </a:solidFill>
              </a:rPr>
              <a:t>常量</a:t>
            </a:r>
            <a:r>
              <a:rPr lang="zh-CN" altLang="en-US" sz="2000" dirty="0">
                <a:solidFill>
                  <a:srgbClr val="FF0000"/>
                </a:solidFill>
              </a:rPr>
              <a:t>定义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方法定义</a:t>
            </a:r>
            <a:r>
              <a:rPr lang="zh-CN" altLang="en-US" sz="2000" dirty="0"/>
              <a:t>两部分。接口体中只进行方法的声明，</a:t>
            </a:r>
            <a:r>
              <a:rPr lang="zh-CN" altLang="en-US" sz="2000" b="1" dirty="0">
                <a:solidFill>
                  <a:srgbClr val="0000FF"/>
                </a:solidFill>
              </a:rPr>
              <a:t>不许提供方法的实现</a:t>
            </a:r>
            <a:r>
              <a:rPr lang="zh-CN" altLang="en-US" sz="2000" dirty="0"/>
              <a:t>，所以，方法的定义没有方法体，且</a:t>
            </a:r>
            <a:r>
              <a:rPr lang="zh-CN" altLang="en-US" sz="2000" b="1" dirty="0">
                <a:solidFill>
                  <a:srgbClr val="0000FF"/>
                </a:solidFill>
              </a:rPr>
              <a:t>用分号“</a:t>
            </a:r>
            <a:r>
              <a:rPr lang="en-US" altLang="zh-CN" sz="2000" b="1" dirty="0">
                <a:solidFill>
                  <a:srgbClr val="0000FF"/>
                </a:solidFill>
              </a:rPr>
              <a:t>;</a:t>
            </a:r>
            <a:r>
              <a:rPr lang="zh-CN" altLang="en-US" sz="2000" b="1" dirty="0">
                <a:solidFill>
                  <a:srgbClr val="0000FF"/>
                </a:solidFill>
              </a:rPr>
              <a:t>”结尾 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）接口的使用</a:t>
            </a:r>
          </a:p>
          <a:p>
            <a:r>
              <a:rPr lang="zh-CN" altLang="en-US" sz="2000" dirty="0"/>
              <a:t>一个类通过使用关键字</a:t>
            </a:r>
            <a:r>
              <a:rPr lang="en-US" altLang="zh-CN" sz="2000" b="1" dirty="0"/>
              <a:t>implements</a:t>
            </a:r>
            <a:r>
              <a:rPr lang="zh-CN" altLang="en-US" sz="2000" dirty="0"/>
              <a:t>声明实现一个或多个接口。如果实现多个接口，用逗号隔开接口名，如：</a:t>
            </a:r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763688" y="5963843"/>
            <a:ext cx="5760640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class A implements Printable, Computable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A51CE47-B33F-6E06-41D4-A89616DCD8B5}"/>
              </a:ext>
            </a:extLst>
          </p:cNvPr>
          <p:cNvSpPr/>
          <p:nvPr/>
        </p:nvSpPr>
        <p:spPr>
          <a:xfrm>
            <a:off x="2051720" y="3010563"/>
            <a:ext cx="5303192" cy="156966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Computable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MAX</a:t>
            </a:r>
            <a:r>
              <a:rPr lang="en-US" altLang="zh-CN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=100; </a:t>
            </a:r>
            <a:r>
              <a:rPr lang="en-US" altLang="zh-CN" sz="16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public static final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x);</a:t>
            </a:r>
            <a:r>
              <a:rPr lang="en-US" altLang="zh-CN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public abstract</a:t>
            </a:r>
            <a:endParaRPr lang="en-US" altLang="zh-CN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x,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736365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5.11 </a:t>
            </a:r>
            <a:r>
              <a:rPr lang="zh-CN" altLang="en-US" sz="3200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如果一个类实现某个接口，那么这个类</a:t>
            </a:r>
            <a:r>
              <a:rPr lang="zh-CN" altLang="en-US" sz="2000" b="1" dirty="0">
                <a:solidFill>
                  <a:srgbClr val="FF0000"/>
                </a:solidFill>
              </a:rPr>
              <a:t>可以实现该接口中的</a:t>
            </a:r>
            <a:r>
              <a:rPr lang="zh-CN" altLang="en-US" sz="2000" b="1" u="sng" dirty="0">
                <a:solidFill>
                  <a:srgbClr val="FF0000"/>
                </a:solidFill>
              </a:rPr>
              <a:t>所有（或部分）</a:t>
            </a:r>
            <a:r>
              <a:rPr lang="zh-CN" altLang="en-US" sz="2000" b="1" dirty="0">
                <a:solidFill>
                  <a:srgbClr val="FF0000"/>
                </a:solidFill>
              </a:rPr>
              <a:t>方法</a:t>
            </a:r>
            <a:r>
              <a:rPr lang="zh-CN" altLang="en-US" sz="2000" dirty="0"/>
              <a:t>，如果只实现部分方法，则为抽象类</a:t>
            </a:r>
            <a:endParaRPr lang="en-US" altLang="zh-CN" sz="2000" dirty="0"/>
          </a:p>
          <a:p>
            <a:r>
              <a:rPr lang="zh-CN" altLang="en-US" sz="2000" dirty="0"/>
              <a:t>接口中的常量用</a:t>
            </a:r>
            <a:r>
              <a:rPr lang="en-US" altLang="zh-CN" sz="2000" b="1" dirty="0">
                <a:solidFill>
                  <a:srgbClr val="0000FF"/>
                </a:solidFill>
              </a:rPr>
              <a:t>public static final</a:t>
            </a:r>
            <a:r>
              <a:rPr lang="zh-CN" altLang="en-US" sz="2000" dirty="0"/>
              <a:t>来修饰，但可以省略</a:t>
            </a:r>
            <a:r>
              <a:rPr lang="en-US" altLang="zh-CN" sz="2000" dirty="0"/>
              <a:t>public static final</a:t>
            </a:r>
            <a:endParaRPr lang="zh-CN" altLang="en-US" sz="2000" dirty="0"/>
          </a:p>
          <a:p>
            <a:r>
              <a:rPr lang="zh-CN" altLang="en-US" sz="2000" dirty="0"/>
              <a:t>接口中的方法用</a:t>
            </a:r>
            <a:r>
              <a:rPr lang="en-US" altLang="zh-CN" sz="2000" b="1" dirty="0">
                <a:solidFill>
                  <a:srgbClr val="0000FF"/>
                </a:solidFill>
              </a:rPr>
              <a:t>public abstract</a:t>
            </a:r>
            <a:r>
              <a:rPr lang="zh-CN" altLang="en-US" sz="2000" dirty="0"/>
              <a:t>来修饰，但可以省略</a:t>
            </a:r>
            <a:r>
              <a:rPr lang="en-US" altLang="zh-CN" sz="2000" dirty="0"/>
              <a:t>public abstract</a:t>
            </a:r>
          </a:p>
          <a:p>
            <a:r>
              <a:rPr lang="zh-CN" altLang="en-US" sz="2000" dirty="0"/>
              <a:t>在实现接口中的方法时，一定要用</a:t>
            </a:r>
            <a:r>
              <a:rPr lang="en-US" altLang="zh-CN" sz="2000" b="1" dirty="0">
                <a:solidFill>
                  <a:srgbClr val="0000FF"/>
                </a:solidFill>
              </a:rPr>
              <a:t>public</a:t>
            </a:r>
            <a:r>
              <a:rPr lang="zh-CN" altLang="en-US" sz="2000" dirty="0"/>
              <a:t>来修饰，</a:t>
            </a:r>
            <a:r>
              <a:rPr lang="zh-CN" altLang="en-US" sz="2000" b="1" dirty="0">
                <a:solidFill>
                  <a:srgbClr val="FF0000"/>
                </a:solidFill>
              </a:rPr>
              <a:t>不可以省略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dirty="0"/>
          </a:p>
          <a:p>
            <a:r>
              <a:rPr lang="zh-CN" altLang="en-US" sz="2000" dirty="0"/>
              <a:t>如果父类实现了某个接口，则其子类也就自然实现了这个接口。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0000FF"/>
                </a:solidFill>
              </a:rPr>
              <a:t>接口也可以被继承</a:t>
            </a:r>
            <a:r>
              <a:rPr lang="zh-CN" altLang="en-US" sz="2000" dirty="0"/>
              <a:t>，即可以通过关键字</a:t>
            </a:r>
            <a:r>
              <a:rPr lang="en-US" altLang="zh-CN" sz="2000" dirty="0"/>
              <a:t>extends</a:t>
            </a:r>
            <a:r>
              <a:rPr lang="zh-CN" altLang="en-US" sz="2000" dirty="0"/>
              <a:t>声明一个接口是另一个接口的子接口。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4620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5.11 </a:t>
            </a:r>
            <a:r>
              <a:rPr lang="zh-CN" altLang="en-US" sz="3200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779912" y="44624"/>
            <a:ext cx="5303192" cy="156966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Computable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MAX</a:t>
            </a:r>
            <a:r>
              <a:rPr lang="en-US" altLang="zh-CN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=100; </a:t>
            </a:r>
            <a:r>
              <a:rPr lang="en-US" altLang="zh-CN" sz="16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public static final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x);</a:t>
            </a:r>
            <a:r>
              <a:rPr lang="en-US" altLang="zh-CN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 public abstract</a:t>
            </a:r>
            <a:endParaRPr lang="en-US" altLang="zh-CN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x,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107504" y="3940601"/>
            <a:ext cx="3528392" cy="280076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Computable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x*x*x;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x,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x*y;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707904" y="1708353"/>
            <a:ext cx="3528392" cy="280076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Computable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x*x;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g(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x,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x+y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4168527" y="2170956"/>
            <a:ext cx="792088" cy="432048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173860" y="3150493"/>
            <a:ext cx="792088" cy="432048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68127" y="4399012"/>
            <a:ext cx="792088" cy="432048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58602" y="5379084"/>
            <a:ext cx="792088" cy="432048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979723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5.11 </a:t>
            </a:r>
            <a:r>
              <a:rPr lang="zh-CN" altLang="en-US" sz="3200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043608" y="2132856"/>
            <a:ext cx="6624736" cy="304698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Example5_11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A a=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B b=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MAX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a.f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(5)+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a.g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(1,2));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MAX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b.f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(5)+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b.g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(1,2));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32675" y="4100935"/>
            <a:ext cx="689794" cy="107890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77736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5.11 </a:t>
            </a:r>
            <a:r>
              <a:rPr lang="zh-CN" altLang="en-US" sz="3200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接口与多态</a:t>
            </a:r>
          </a:p>
          <a:p>
            <a:r>
              <a:rPr lang="zh-CN" altLang="en-US" sz="2000" dirty="0"/>
              <a:t>为什么要用接口？</a:t>
            </a:r>
            <a:endParaRPr lang="en-US" altLang="zh-CN" sz="2000" dirty="0"/>
          </a:p>
          <a:p>
            <a:pPr lvl="1"/>
            <a:r>
              <a:rPr lang="zh-CN" altLang="en-US" sz="2000" b="1" dirty="0">
                <a:solidFill>
                  <a:srgbClr val="0000FF"/>
                </a:solidFill>
              </a:rPr>
              <a:t>假如</a:t>
            </a:r>
            <a:r>
              <a:rPr lang="zh-CN" altLang="en-US" sz="2000" dirty="0"/>
              <a:t>轿车、拖拉机、客车都是机动车的子类，其中，机动车是一个</a:t>
            </a:r>
            <a:r>
              <a:rPr lang="zh-CN" altLang="en-US" sz="2000" b="1" dirty="0">
                <a:solidFill>
                  <a:srgbClr val="0000FF"/>
                </a:solidFill>
              </a:rPr>
              <a:t>抽象类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如果机动车中有</a:t>
            </a:r>
            <a:r>
              <a:rPr lang="en-US" altLang="zh-CN" sz="2000" dirty="0"/>
              <a:t>3</a:t>
            </a:r>
            <a:r>
              <a:rPr lang="zh-CN" altLang="en-US" sz="2000" dirty="0"/>
              <a:t>个</a:t>
            </a:r>
            <a:r>
              <a:rPr lang="en-US" altLang="zh-CN" sz="2000" b="1" dirty="0">
                <a:solidFill>
                  <a:srgbClr val="0000FF"/>
                </a:solidFill>
              </a:rPr>
              <a:t>abstract</a:t>
            </a:r>
            <a:r>
              <a:rPr lang="zh-CN" altLang="en-US" sz="2000" b="1" dirty="0">
                <a:solidFill>
                  <a:srgbClr val="0000FF"/>
                </a:solidFill>
              </a:rPr>
              <a:t>方法</a:t>
            </a:r>
            <a:r>
              <a:rPr lang="zh-CN" altLang="en-US" sz="2000" dirty="0"/>
              <a:t>：“刹车”、“收取费用”、“调节温度”，那么所有的子类都要实现这</a:t>
            </a:r>
            <a:r>
              <a:rPr lang="en-US" altLang="zh-CN" sz="2000" dirty="0"/>
              <a:t>3</a:t>
            </a:r>
            <a:r>
              <a:rPr lang="zh-CN" altLang="en-US" sz="2000" dirty="0"/>
              <a:t>个方法，产生各自的收费等行为。这显然不符合人们的思维方法，因为</a:t>
            </a:r>
            <a:r>
              <a:rPr lang="zh-CN" altLang="en-US" sz="2000" b="1" dirty="0">
                <a:solidFill>
                  <a:srgbClr val="FF0000"/>
                </a:solidFill>
              </a:rPr>
              <a:t>拖拉机可能不需要有“收取费用”或“调节温度”的功能</a:t>
            </a:r>
            <a:r>
              <a:rPr lang="zh-CN" altLang="en-US" sz="2000" dirty="0"/>
              <a:t>，合理的处理就是去掉机动车的“收取费用”和“调节温度”这两个方法。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215E21B-6C87-E0AA-95FE-B01E88D329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71670" y="928670"/>
            <a:ext cx="5562377" cy="45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1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5.11 </a:t>
            </a:r>
            <a:r>
              <a:rPr lang="zh-CN" altLang="en-US" sz="3200" dirty="0"/>
              <a:t>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000" b="1" dirty="0">
                <a:solidFill>
                  <a:srgbClr val="FF0000"/>
                </a:solidFill>
              </a:rPr>
              <a:t>如果允许多继承</a:t>
            </a:r>
            <a:r>
              <a:rPr lang="zh-CN" altLang="en-US" sz="2000" dirty="0"/>
              <a:t>，轿车类想具有“调节温度”的功能，轿车类可以是机动车的子类，同时也是另外一个具有“调节温度”功能的类的子类。多继承有可能增加子类的负担，因为轿车可能</a:t>
            </a:r>
            <a:r>
              <a:rPr lang="zh-CN" altLang="en-US" sz="2000" b="1" u="sng" dirty="0">
                <a:solidFill>
                  <a:srgbClr val="FF0000"/>
                </a:solidFill>
              </a:rPr>
              <a:t>从它的多个父类继承了一些并不需要的功能</a:t>
            </a:r>
            <a:r>
              <a:rPr lang="zh-CN" altLang="en-US" sz="2000" dirty="0"/>
              <a:t>。</a:t>
            </a:r>
          </a:p>
          <a:p>
            <a:endParaRPr lang="en-US" altLang="zh-CN" sz="2000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Java</a:t>
            </a:r>
            <a:r>
              <a:rPr lang="zh-CN" altLang="en-US" sz="2000" b="1" dirty="0">
                <a:solidFill>
                  <a:srgbClr val="FF0000"/>
                </a:solidFill>
              </a:rPr>
              <a:t>不支持多继承</a:t>
            </a:r>
            <a:r>
              <a:rPr lang="zh-CN" altLang="en-US" sz="2000" dirty="0"/>
              <a:t>，即一个类只能有一个父类。</a:t>
            </a:r>
            <a:r>
              <a:rPr lang="zh-CN" altLang="en-US" sz="2000" b="1" dirty="0">
                <a:solidFill>
                  <a:srgbClr val="0000FF"/>
                </a:solidFill>
              </a:rPr>
              <a:t>单继承使得程序更加容易维护和健壮</a:t>
            </a:r>
            <a:r>
              <a:rPr lang="zh-CN" altLang="en-US" sz="2000" dirty="0"/>
              <a:t>，多继承使得编程更加灵活，但却增加了子类的负担，使用不当会引起混乱。</a:t>
            </a:r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为了使程序容易维护和健壮，</a:t>
            </a:r>
            <a:r>
              <a:rPr lang="zh-CN" altLang="en-US" sz="2000" b="1" dirty="0">
                <a:solidFill>
                  <a:srgbClr val="FF0000"/>
                </a:solidFill>
              </a:rPr>
              <a:t>且不失灵活性</a:t>
            </a:r>
            <a:r>
              <a:rPr lang="zh-CN" altLang="en-US" sz="2000" dirty="0"/>
              <a:t>，</a:t>
            </a:r>
            <a:r>
              <a:rPr lang="en-US" altLang="zh-CN" sz="2000" dirty="0"/>
              <a:t>Java</a:t>
            </a:r>
            <a:r>
              <a:rPr lang="zh-CN" altLang="en-US" sz="2000" dirty="0"/>
              <a:t>使用了</a:t>
            </a:r>
            <a:r>
              <a:rPr lang="zh-CN" altLang="en-US" sz="2000" b="1" dirty="0">
                <a:solidFill>
                  <a:srgbClr val="0000FF"/>
                </a:solidFill>
              </a:rPr>
              <a:t>接口</a:t>
            </a:r>
            <a:r>
              <a:rPr lang="zh-CN" altLang="en-US" sz="2000" dirty="0"/>
              <a:t>，一个类可以</a:t>
            </a:r>
            <a:r>
              <a:rPr lang="zh-CN" altLang="en-US" sz="2000" b="1" dirty="0">
                <a:solidFill>
                  <a:srgbClr val="0000FF"/>
                </a:solidFill>
              </a:rPr>
              <a:t>实现</a:t>
            </a:r>
            <a:r>
              <a:rPr lang="zh-CN" altLang="en-US" sz="2000" dirty="0"/>
              <a:t>多个接口，接口可以增加很多类都需要实现的功能，不同的类可以实现相同的接口，同一个类也可以实现多个接口。</a:t>
            </a:r>
            <a:endParaRPr lang="en-US" altLang="zh-CN" sz="2000" dirty="0"/>
          </a:p>
          <a:p>
            <a:pPr lvl="1"/>
            <a:r>
              <a:rPr lang="zh-CN" altLang="en-US" sz="2000" dirty="0"/>
              <a:t>接口的思想在于它</a:t>
            </a:r>
            <a:r>
              <a:rPr lang="zh-CN" altLang="en-US" sz="2000" b="1" dirty="0"/>
              <a:t>可以增加很多类都需要实现的功能</a:t>
            </a:r>
            <a:r>
              <a:rPr lang="zh-CN" altLang="en-US" sz="2000" dirty="0"/>
              <a:t>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69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习题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500174"/>
            <a:ext cx="8600517" cy="3652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2078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5.2 </a:t>
            </a:r>
            <a:r>
              <a:rPr lang="zh-CN" altLang="en-US" sz="2000" dirty="0">
                <a:solidFill>
                  <a:srgbClr val="FF0000"/>
                </a:solidFill>
              </a:rPr>
              <a:t>子类的继承性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5531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习题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857364"/>
            <a:ext cx="4718556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2078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56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5.12 </a:t>
            </a:r>
            <a:r>
              <a:rPr lang="zh-CN" altLang="en-US" sz="3200" dirty="0"/>
              <a:t>接口回调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在讲述继承与多态时，我们通过子类对象的上转型体现了继承的多态性，即</a:t>
            </a:r>
            <a:r>
              <a:rPr lang="zh-CN" altLang="en-US" sz="2000" dirty="0">
                <a:solidFill>
                  <a:srgbClr val="FF0000"/>
                </a:solidFill>
              </a:rPr>
              <a:t>把子类创建的对象的引用放到一个父类的对象中</a:t>
            </a:r>
            <a:r>
              <a:rPr lang="zh-CN" altLang="en-US" sz="2000" dirty="0"/>
              <a:t>时，得到该对象的一个</a:t>
            </a:r>
            <a:r>
              <a:rPr lang="zh-CN" altLang="en-US" sz="2000" b="1" dirty="0"/>
              <a:t>上转型对象</a:t>
            </a:r>
            <a:r>
              <a:rPr lang="zh-CN" altLang="en-US" sz="2000" dirty="0"/>
              <a:t>，那么这个上转型对象在调用方法时就可能具有多种形态，不同对象的上转型对象调用同一方法可能产生不同的行为。</a:t>
            </a:r>
          </a:p>
          <a:p>
            <a:endParaRPr lang="en-US" altLang="zh-CN" sz="2000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接口回调</a:t>
            </a:r>
          </a:p>
          <a:p>
            <a:r>
              <a:rPr lang="zh-CN" altLang="en-US" sz="2000" dirty="0">
                <a:solidFill>
                  <a:srgbClr val="FF0000"/>
                </a:solidFill>
              </a:rPr>
              <a:t>接口回调是</a:t>
            </a:r>
            <a:r>
              <a:rPr lang="zh-CN" altLang="en-US" sz="2000" b="1" dirty="0">
                <a:solidFill>
                  <a:srgbClr val="FF0000"/>
                </a:solidFill>
              </a:rPr>
              <a:t>多态</a:t>
            </a:r>
            <a:r>
              <a:rPr lang="zh-CN" altLang="en-US" sz="2000" dirty="0">
                <a:solidFill>
                  <a:srgbClr val="FF0000"/>
                </a:solidFill>
              </a:rPr>
              <a:t>的另一种体现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接口回调：把</a:t>
            </a:r>
            <a:r>
              <a:rPr lang="zh-CN" altLang="en-US" sz="2000" b="1" dirty="0">
                <a:solidFill>
                  <a:srgbClr val="0000FF"/>
                </a:solidFill>
              </a:rPr>
              <a:t>实现某一接口的类</a:t>
            </a:r>
            <a:r>
              <a:rPr lang="zh-CN" altLang="en-US" sz="2000" dirty="0"/>
              <a:t>创建的对象的引用赋给该</a:t>
            </a:r>
            <a:r>
              <a:rPr lang="zh-CN" altLang="en-US" sz="2000" b="1" dirty="0">
                <a:solidFill>
                  <a:srgbClr val="0000FF"/>
                </a:solidFill>
              </a:rPr>
              <a:t>接口</a:t>
            </a:r>
            <a:r>
              <a:rPr lang="zh-CN" altLang="en-US" sz="2000" dirty="0"/>
              <a:t>声明的接口变量，那么该接口变量就可以调用被类实现的接口中的方法，当接口变量调用被类实现的接口中的方法时，就是通知相应的对象调用接口的方法，这一过程称作</a:t>
            </a:r>
            <a:r>
              <a:rPr lang="zh-CN" altLang="en-US" sz="2000" dirty="0">
                <a:solidFill>
                  <a:srgbClr val="FF0000"/>
                </a:solidFill>
              </a:rPr>
              <a:t>对象的接口回调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r>
              <a:rPr lang="zh-CN" altLang="en-US" sz="2000" dirty="0"/>
              <a:t>不同的类在实现同一接口时，可能具有不同的功能体现，即接口的方法体不必相同，因此，</a:t>
            </a:r>
            <a:r>
              <a:rPr lang="zh-CN" altLang="en-US" sz="2000" dirty="0">
                <a:solidFill>
                  <a:srgbClr val="FF0000"/>
                </a:solidFill>
              </a:rPr>
              <a:t>接口回调可能产生不同的行为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D37CC2A-A6CA-1117-322E-91E3E67CCDCC}"/>
              </a:ext>
            </a:extLst>
          </p:cNvPr>
          <p:cNvSpPr/>
          <p:nvPr/>
        </p:nvSpPr>
        <p:spPr>
          <a:xfrm>
            <a:off x="2220040" y="3140968"/>
            <a:ext cx="4345880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Example5_9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Animal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animal=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Dog();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animal.cry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animal=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animal.cry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66713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5.12 </a:t>
            </a:r>
            <a:r>
              <a:rPr lang="zh-CN" altLang="en-US" sz="3200" dirty="0"/>
              <a:t>接口回调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</a:p>
        </p:txBody>
      </p:sp>
      <p:sp>
        <p:nvSpPr>
          <p:cNvPr id="4" name="矩形 3"/>
          <p:cNvSpPr/>
          <p:nvPr/>
        </p:nvSpPr>
        <p:spPr>
          <a:xfrm>
            <a:off x="5948400" y="47526"/>
            <a:ext cx="3147404" cy="95410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ElectricalAppliances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showTradeMark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4919340" y="2708920"/>
            <a:ext cx="4176464" cy="160043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TV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ElectricalAppliances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showTradeMark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"TV"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4919340" y="1052736"/>
            <a:ext cx="4176464" cy="160043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PC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ElectricalAppliances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showTradeMark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"PC"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60896" y="4012609"/>
            <a:ext cx="4799136" cy="280076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ElectricalAppliances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TV();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ea.showTradeMark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PC();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ea.showTradeMark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6943" y="6093297"/>
            <a:ext cx="357145" cy="54422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10" name="椭圆 9"/>
          <p:cNvSpPr/>
          <p:nvPr/>
        </p:nvSpPr>
        <p:spPr>
          <a:xfrm>
            <a:off x="5839569" y="1001633"/>
            <a:ext cx="1080120" cy="416005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834236" y="2652955"/>
            <a:ext cx="1080120" cy="416005"/>
          </a:xfrm>
          <a:prstGeom prst="ellips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97793" y="5411316"/>
            <a:ext cx="77380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97793" y="5901655"/>
            <a:ext cx="773807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E78CB84-AA00-731B-EEA7-C4FD0B0B8741}"/>
              </a:ext>
            </a:extLst>
          </p:cNvPr>
          <p:cNvSpPr/>
          <p:nvPr/>
        </p:nvSpPr>
        <p:spPr>
          <a:xfrm>
            <a:off x="120754" y="1370013"/>
            <a:ext cx="4667270" cy="2462213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Example5_9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Animal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animal=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Dog();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animal.cry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animal=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animal.cry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7206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5.12 </a:t>
            </a:r>
            <a:r>
              <a:rPr lang="zh-CN" altLang="en-US" sz="3200" dirty="0"/>
              <a:t>接口回调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接口做参数</a:t>
            </a:r>
          </a:p>
          <a:p>
            <a:r>
              <a:rPr lang="zh-CN" altLang="en-US" sz="2000" dirty="0"/>
              <a:t>当一个方法的</a:t>
            </a:r>
            <a:r>
              <a:rPr lang="zh-CN" altLang="en-US" sz="2000" b="1" dirty="0">
                <a:solidFill>
                  <a:srgbClr val="0000FF"/>
                </a:solidFill>
              </a:rPr>
              <a:t>参数</a:t>
            </a:r>
            <a:r>
              <a:rPr lang="zh-CN" altLang="en-US" sz="2000" dirty="0"/>
              <a:t>是一个</a:t>
            </a:r>
            <a:r>
              <a:rPr lang="zh-CN" altLang="en-US" sz="2000" b="1" dirty="0">
                <a:solidFill>
                  <a:srgbClr val="0000FF"/>
                </a:solidFill>
              </a:rPr>
              <a:t>接口类型</a:t>
            </a:r>
            <a:r>
              <a:rPr lang="zh-CN" altLang="en-US" sz="2000" dirty="0"/>
              <a:t>时（</a:t>
            </a:r>
            <a:r>
              <a:rPr lang="en-US" altLang="zh-CN" sz="2000" dirty="0"/>
              <a:t>i.e., </a:t>
            </a:r>
            <a:r>
              <a:rPr lang="zh-CN" altLang="en-US" sz="2000" dirty="0"/>
              <a:t>接口作为一个</a:t>
            </a:r>
            <a:r>
              <a:rPr lang="en-US" altLang="zh-CN" sz="2000" dirty="0"/>
              <a:t>data type</a:t>
            </a:r>
            <a:r>
              <a:rPr lang="zh-CN" altLang="en-US" sz="2000" dirty="0"/>
              <a:t>），如果一个类实现了该接口，那么，就可以把该类的实例的引用传值给该参数，参数可以回调类实现的接口中的方法。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606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5.12 </a:t>
            </a:r>
            <a:r>
              <a:rPr lang="zh-CN" altLang="en-US" sz="3200" dirty="0"/>
              <a:t>接口回调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7299796" y="47526"/>
            <a:ext cx="1791952" cy="95410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4919340" y="2708920"/>
            <a:ext cx="4176464" cy="160043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B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 love NBA"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4355976" y="1052736"/>
            <a:ext cx="4739828" cy="160043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 love This Game"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60896" y="4433044"/>
            <a:ext cx="4799136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Example5_13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C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A());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B());       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4919340" y="4369916"/>
            <a:ext cx="4176464" cy="160043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f(Show s)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s.show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19339" y="6178004"/>
            <a:ext cx="1981345" cy="54657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7092280" y="4433044"/>
            <a:ext cx="720080" cy="4361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2483768" y="5411316"/>
            <a:ext cx="720080" cy="4361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2483768" y="5661248"/>
            <a:ext cx="720080" cy="4361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3943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143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5.12 </a:t>
            </a:r>
            <a:r>
              <a:rPr lang="zh-CN" altLang="en-US" sz="3200" dirty="0"/>
              <a:t>面向接口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面向接口也可以体现程序设计的“开</a:t>
            </a:r>
            <a:r>
              <a:rPr lang="en-US" altLang="zh-CN" sz="2000" dirty="0"/>
              <a:t>-</a:t>
            </a:r>
            <a:r>
              <a:rPr lang="zh-CN" altLang="en-US" sz="2000" dirty="0"/>
              <a:t>闭”原理（</a:t>
            </a:r>
            <a:r>
              <a:rPr lang="en-US" altLang="zh-CN" sz="2000" dirty="0"/>
              <a:t>Open-Closed Principle</a:t>
            </a:r>
            <a:r>
              <a:rPr lang="zh-CN" altLang="en-US" sz="2000" dirty="0"/>
              <a:t>），即对扩展开放，对修改关闭。将</a:t>
            </a:r>
            <a:r>
              <a:rPr lang="zh-CN" altLang="en-US" sz="2000" b="1" dirty="0">
                <a:solidFill>
                  <a:srgbClr val="0000FF"/>
                </a:solidFill>
              </a:rPr>
              <a:t>经常需要变化的细节</a:t>
            </a:r>
            <a:r>
              <a:rPr lang="zh-CN" altLang="en-US" sz="2000" dirty="0"/>
              <a:t>分割出来，作为</a:t>
            </a:r>
            <a:r>
              <a:rPr lang="zh-CN" altLang="en-US" sz="2000" b="1" dirty="0">
                <a:solidFill>
                  <a:srgbClr val="0000FF"/>
                </a:solidFill>
              </a:rPr>
              <a:t>接口中的</a:t>
            </a:r>
            <a:r>
              <a:rPr lang="en-US" altLang="zh-CN" sz="2000" b="1" dirty="0">
                <a:solidFill>
                  <a:srgbClr val="0000FF"/>
                </a:solidFill>
              </a:rPr>
              <a:t>abstract</a:t>
            </a:r>
            <a:r>
              <a:rPr lang="zh-CN" altLang="en-US" sz="2000" b="1" dirty="0">
                <a:solidFill>
                  <a:srgbClr val="0000FF"/>
                </a:solidFill>
              </a:rPr>
              <a:t>方法</a:t>
            </a:r>
            <a:r>
              <a:rPr lang="zh-CN" altLang="en-US" sz="2000" dirty="0"/>
              <a:t>，然后面向接口来设计类。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5820519" y="1916832"/>
            <a:ext cx="2376264" cy="36004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28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5.12 </a:t>
            </a:r>
            <a:r>
              <a:rPr lang="zh-CN" altLang="en-US" sz="3200" dirty="0"/>
              <a:t>面向接口</a:t>
            </a:r>
          </a:p>
        </p:txBody>
      </p:sp>
      <p:sp>
        <p:nvSpPr>
          <p:cNvPr id="4" name="矩形 3"/>
          <p:cNvSpPr/>
          <p:nvPr/>
        </p:nvSpPr>
        <p:spPr>
          <a:xfrm>
            <a:off x="5219824" y="0"/>
            <a:ext cx="3888680" cy="95410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Geometry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46608" y="3749457"/>
            <a:ext cx="3923928" cy="2677656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Geometry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a,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b,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h)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=a;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=b;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=h;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((1/2.0)*(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)*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187180" y="1005920"/>
            <a:ext cx="4049116" cy="2677656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Geometry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Circle(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r)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=r;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(3.14*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1/3】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87081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5.12 </a:t>
            </a:r>
            <a:r>
              <a:rPr lang="zh-CN" altLang="en-US" sz="3200" dirty="0"/>
              <a:t>面向接口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2/3】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09700" y="2060848"/>
            <a:ext cx="4345880" cy="418576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Pillar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Geometry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Pillar (Geometry bottom,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height)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=bottom;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=height;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changeBottom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(Geometry bottom)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=bottom;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getVolume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.getArea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()*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960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5.2 </a:t>
            </a:r>
            <a:r>
              <a:rPr lang="zh-CN" altLang="en-US" sz="3200" dirty="0"/>
              <a:t>子类的继承性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继承的定义</a:t>
            </a:r>
          </a:p>
          <a:p>
            <a:r>
              <a:rPr lang="zh-CN" altLang="en-US" sz="2000" dirty="0"/>
              <a:t>所谓类继承就是子类继承父类的</a:t>
            </a:r>
            <a:r>
              <a:rPr lang="zh-CN" altLang="en-US" sz="2000" b="1" dirty="0"/>
              <a:t>成员变量</a:t>
            </a:r>
            <a:r>
              <a:rPr lang="zh-CN" altLang="en-US" sz="2000" dirty="0"/>
              <a:t>和</a:t>
            </a:r>
            <a:r>
              <a:rPr lang="zh-CN" altLang="en-US" sz="2000" b="1" dirty="0"/>
              <a:t>方法</a:t>
            </a:r>
            <a:r>
              <a:rPr lang="zh-CN" altLang="en-US" sz="2000" dirty="0"/>
              <a:t>作为自己的成员变量和方法，</a:t>
            </a:r>
            <a:r>
              <a:rPr lang="zh-CN" altLang="en-US" sz="2000" dirty="0">
                <a:solidFill>
                  <a:srgbClr val="FF0000"/>
                </a:solidFill>
              </a:rPr>
              <a:t>就好象它们是在子类中直接声明的一样</a:t>
            </a:r>
            <a:r>
              <a:rPr lang="zh-CN" altLang="en-US" sz="2000" dirty="0"/>
              <a:t>。当然，子类能否继承父类的成员变量和方法还有一定的</a:t>
            </a:r>
            <a:r>
              <a:rPr lang="zh-CN" altLang="en-US" sz="2000" dirty="0">
                <a:solidFill>
                  <a:srgbClr val="FF0000"/>
                </a:solidFill>
              </a:rPr>
              <a:t>限制</a:t>
            </a:r>
            <a:r>
              <a:rPr lang="zh-CN" altLang="en-US" sz="2000" dirty="0"/>
              <a:t>。</a:t>
            </a:r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子类和父类在</a:t>
            </a:r>
            <a:r>
              <a:rPr lang="zh-CN" altLang="en-US" sz="2000" b="1" u="sng" dirty="0"/>
              <a:t>同一包中</a:t>
            </a:r>
            <a:r>
              <a:rPr lang="zh-CN" altLang="en-US" sz="2000" dirty="0"/>
              <a:t>的继承性</a:t>
            </a:r>
          </a:p>
          <a:p>
            <a:r>
              <a:rPr lang="zh-CN" altLang="en-US" sz="2000" dirty="0"/>
              <a:t>如果子类和父类在同一包中，那么子类自然地继承了父类中不是</a:t>
            </a:r>
            <a:r>
              <a:rPr lang="en-US" altLang="zh-CN" sz="2000" dirty="0"/>
              <a:t>private</a:t>
            </a:r>
            <a:r>
              <a:rPr lang="zh-CN" altLang="en-US" sz="2000" dirty="0"/>
              <a:t>的成员变量（即：</a:t>
            </a:r>
            <a:r>
              <a:rPr lang="en-US" altLang="zh-CN" sz="2000" b="1" dirty="0">
                <a:solidFill>
                  <a:srgbClr val="0000FF"/>
                </a:solidFill>
              </a:rPr>
              <a:t>friendly, protected, public</a:t>
            </a:r>
            <a:r>
              <a:rPr lang="zh-CN" altLang="en-US" sz="2000" dirty="0"/>
              <a:t>）作为自己的成员变量，并且也自然地继承了父类中不是</a:t>
            </a:r>
            <a:r>
              <a:rPr lang="en-US" altLang="zh-CN" sz="2000" dirty="0"/>
              <a:t>private</a:t>
            </a:r>
            <a:r>
              <a:rPr lang="zh-CN" altLang="en-US" sz="2000" dirty="0"/>
              <a:t>的方法（即：</a:t>
            </a:r>
            <a:r>
              <a:rPr lang="en-US" altLang="zh-CN" sz="2000" b="1" dirty="0">
                <a:solidFill>
                  <a:srgbClr val="0000FF"/>
                </a:solidFill>
              </a:rPr>
              <a:t>friendly, protected, public</a:t>
            </a:r>
            <a:r>
              <a:rPr lang="zh-CN" altLang="en-US" sz="2000" dirty="0"/>
              <a:t>）作为自己的方法。继承的成员变量和方法的</a:t>
            </a:r>
            <a:r>
              <a:rPr lang="zh-CN" altLang="en-US" sz="2000" b="1" dirty="0">
                <a:solidFill>
                  <a:srgbClr val="FF0000"/>
                </a:solidFill>
              </a:rPr>
              <a:t>访问权限保持不变</a:t>
            </a:r>
            <a:r>
              <a:rPr lang="zh-CN" altLang="en-US" sz="200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9885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5.12 </a:t>
            </a:r>
            <a:r>
              <a:rPr lang="zh-CN" altLang="en-US" sz="3200" dirty="0"/>
              <a:t>面向接口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3/3】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05508" y="1980332"/>
            <a:ext cx="6878860" cy="440120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Example5_14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Pillar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pillar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Geometry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geometry=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(1,1,1);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area: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geometry.getArea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pillar 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Pillar (geometry,1);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"Pillar volume: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pillar.getVolume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geometry=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Circle(1);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"Circle area: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geometry.getArea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pillar.changeBottom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(geometry);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"Pillar volume: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pillar.getVolume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530012"/>
            <a:ext cx="2344221" cy="10701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52838" y="174551"/>
            <a:ext cx="2295525" cy="17145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231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439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5.14 </a:t>
            </a:r>
            <a:r>
              <a:rPr lang="zh-CN" altLang="en-US" sz="3200" dirty="0"/>
              <a:t>抽象类与接口的比较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抽象类中可以有</a:t>
            </a:r>
            <a:r>
              <a:rPr lang="en-US" altLang="zh-CN" sz="2000" dirty="0"/>
              <a:t>abstract</a:t>
            </a:r>
            <a:r>
              <a:rPr lang="zh-CN" altLang="en-US" sz="2000" dirty="0"/>
              <a:t>方法、非</a:t>
            </a:r>
            <a:r>
              <a:rPr lang="en-US" altLang="zh-CN" sz="2000" dirty="0"/>
              <a:t>abstract</a:t>
            </a:r>
            <a:r>
              <a:rPr lang="zh-CN" altLang="en-US" sz="2000" dirty="0"/>
              <a:t>方法；</a:t>
            </a:r>
            <a:r>
              <a:rPr lang="zh-CN" altLang="en-US" sz="2000" dirty="0">
                <a:solidFill>
                  <a:srgbClr val="FF0000"/>
                </a:solidFill>
              </a:rPr>
              <a:t>接口中只可以有</a:t>
            </a:r>
            <a:r>
              <a:rPr lang="en-US" altLang="zh-CN" sz="2000" b="1" dirty="0">
                <a:solidFill>
                  <a:srgbClr val="FF0000"/>
                </a:solidFill>
              </a:rPr>
              <a:t>abstract</a:t>
            </a:r>
            <a:r>
              <a:rPr lang="zh-CN" altLang="en-US" sz="2000" b="1" dirty="0">
                <a:solidFill>
                  <a:srgbClr val="FF0000"/>
                </a:solidFill>
              </a:rPr>
              <a:t>方法</a:t>
            </a:r>
            <a:r>
              <a:rPr lang="en-US" altLang="zh-CN" sz="2000" b="1" u="sng" dirty="0">
                <a:solidFill>
                  <a:srgbClr val="FF0000"/>
                </a:solidFill>
              </a:rPr>
              <a:t>【</a:t>
            </a:r>
            <a:r>
              <a:rPr lang="zh-CN" altLang="en-US" sz="2000" b="1" u="sng" dirty="0">
                <a:solidFill>
                  <a:srgbClr val="FF0000"/>
                </a:solidFill>
              </a:rPr>
              <a:t>注：</a:t>
            </a:r>
            <a:r>
              <a:rPr lang="en-US" altLang="zh-CN" sz="2000" b="1" u="sng" dirty="0">
                <a:solidFill>
                  <a:srgbClr val="FF0000"/>
                </a:solidFill>
              </a:rPr>
              <a:t>Java 8</a:t>
            </a:r>
            <a:r>
              <a:rPr lang="zh-CN" altLang="en-US" sz="2000" b="1" u="sng" dirty="0">
                <a:solidFill>
                  <a:srgbClr val="FF0000"/>
                </a:solidFill>
              </a:rPr>
              <a:t>之后可以有默认方法和静态方法</a:t>
            </a:r>
            <a:r>
              <a:rPr lang="en-US" altLang="zh-CN" sz="2000" b="1" u="sng" dirty="0">
                <a:solidFill>
                  <a:srgbClr val="FF0000"/>
                </a:solidFill>
              </a:rPr>
              <a:t>】</a:t>
            </a:r>
          </a:p>
          <a:p>
            <a:endParaRPr lang="zh-CN" altLang="en-US" sz="2000" dirty="0"/>
          </a:p>
          <a:p>
            <a:r>
              <a:rPr lang="zh-CN" altLang="en-US" sz="2000" dirty="0"/>
              <a:t>抽象类中可以有常量、变量；</a:t>
            </a:r>
            <a:r>
              <a:rPr lang="zh-CN" altLang="en-US" sz="2000" dirty="0">
                <a:solidFill>
                  <a:srgbClr val="FF0000"/>
                </a:solidFill>
              </a:rPr>
              <a:t>接口中只可以有</a:t>
            </a:r>
            <a:r>
              <a:rPr lang="zh-CN" altLang="en-US" sz="2000" b="1" dirty="0">
                <a:solidFill>
                  <a:srgbClr val="FF0000"/>
                </a:solidFill>
              </a:rPr>
              <a:t>常量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99592" y="3429000"/>
            <a:ext cx="1729320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interface</a:t>
            </a:r>
            <a:r>
              <a:rPr lang="zh-CN" altLang="en-US" b="1" dirty="0">
                <a:solidFill>
                  <a:srgbClr val="0000FF"/>
                </a:solidFill>
              </a:rPr>
              <a:t>更纯粹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4189107"/>
            <a:ext cx="8892480" cy="154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760B3C9-E68F-408D-9B1D-641DDB91F020}"/>
              </a:ext>
            </a:extLst>
          </p:cNvPr>
          <p:cNvSpPr txBox="1"/>
          <p:nvPr/>
        </p:nvSpPr>
        <p:spPr>
          <a:xfrm>
            <a:off x="6084168" y="5641148"/>
            <a:ext cx="2915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Java 8</a:t>
            </a:r>
            <a:r>
              <a:rPr lang="zh-CN" altLang="en-US" sz="1800" b="1" dirty="0">
                <a:solidFill>
                  <a:srgbClr val="FF0000"/>
                </a:solidFill>
              </a:rPr>
              <a:t>之后可以有默认方法和静态方法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206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5.14 </a:t>
            </a:r>
            <a:r>
              <a:rPr lang="zh-CN" altLang="en-US" sz="3200" dirty="0"/>
              <a:t>抽象类与接口的比较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抽象类和接口：让设计忽略细节，将重心放在整个系统的设计上。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如果某个问题需要使用</a:t>
            </a:r>
            <a:r>
              <a:rPr lang="zh-CN" altLang="en-US" sz="2000" b="1" dirty="0">
                <a:solidFill>
                  <a:srgbClr val="FF0000"/>
                </a:solidFill>
              </a:rPr>
              <a:t>继承</a:t>
            </a:r>
            <a:r>
              <a:rPr lang="zh-CN" altLang="en-US" sz="2000" dirty="0"/>
              <a:t>才能更好的解决，如子类除了需要实现父类的抽象方法，还需要从父类继承一些变量或继承一些重要的非抽象方法，可以考虑用</a:t>
            </a:r>
            <a:r>
              <a:rPr lang="zh-CN" altLang="en-US" sz="2000" b="1" dirty="0">
                <a:solidFill>
                  <a:srgbClr val="FF0000"/>
                </a:solidFill>
              </a:rPr>
              <a:t>抽象类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如果某个问题</a:t>
            </a:r>
            <a:r>
              <a:rPr lang="zh-CN" altLang="en-US" sz="2000" b="1" dirty="0">
                <a:solidFill>
                  <a:srgbClr val="0000FF"/>
                </a:solidFill>
              </a:rPr>
              <a:t>不需要继承</a:t>
            </a:r>
            <a:r>
              <a:rPr lang="zh-CN" altLang="en-US" sz="2000" dirty="0"/>
              <a:t>，只是需要给出某些重要的抽象方法的实现细节，就可以考虑使用</a:t>
            </a:r>
            <a:r>
              <a:rPr lang="zh-CN" altLang="en-US" sz="2000" b="1" dirty="0">
                <a:solidFill>
                  <a:srgbClr val="0000FF"/>
                </a:solidFill>
              </a:rPr>
              <a:t>接口</a:t>
            </a:r>
            <a:r>
              <a:rPr lang="zh-CN" altLang="en-US" sz="2000" dirty="0"/>
              <a:t>。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899592" y="4643844"/>
            <a:ext cx="2276585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关键看是否需要</a:t>
            </a:r>
            <a:r>
              <a:rPr lang="zh-CN" altLang="en-US" b="1" dirty="0">
                <a:solidFill>
                  <a:srgbClr val="FF0000"/>
                </a:solidFill>
              </a:rPr>
              <a:t>继承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41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5.14 </a:t>
            </a:r>
            <a:r>
              <a:rPr lang="zh-CN" altLang="en-US" sz="3200" dirty="0"/>
              <a:t>抽象类与接口的比较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A </a:t>
            </a:r>
            <a:r>
              <a:rPr lang="en-US" altLang="zh-CN" sz="2000" dirty="0" err="1"/>
              <a:t>superclass</a:t>
            </a:r>
            <a:r>
              <a:rPr lang="en-US" altLang="zh-CN" sz="2000" dirty="0"/>
              <a:t> defines </a:t>
            </a:r>
            <a:r>
              <a:rPr lang="en-US" altLang="zh-CN" sz="2000" dirty="0">
                <a:solidFill>
                  <a:srgbClr val="FF0000"/>
                </a:solidFill>
              </a:rPr>
              <a:t>common behavior for related subclasses</a:t>
            </a:r>
            <a:r>
              <a:rPr lang="en-US" altLang="zh-CN" sz="2000" dirty="0"/>
              <a:t>. </a:t>
            </a:r>
          </a:p>
          <a:p>
            <a:r>
              <a:rPr lang="en-US" altLang="zh-CN" sz="2000" dirty="0"/>
              <a:t>An interface can be used to define </a:t>
            </a:r>
            <a:r>
              <a:rPr lang="en-US" altLang="zh-CN" sz="2000" dirty="0">
                <a:solidFill>
                  <a:srgbClr val="0000FF"/>
                </a:solidFill>
              </a:rPr>
              <a:t>common behavior for classes (including </a:t>
            </a:r>
            <a:r>
              <a:rPr lang="en-US" altLang="zh-CN" sz="2000" b="1" u="sng" dirty="0">
                <a:solidFill>
                  <a:srgbClr val="0000FF"/>
                </a:solidFill>
              </a:rPr>
              <a:t>unrelated</a:t>
            </a:r>
            <a:r>
              <a:rPr lang="en-US" altLang="zh-CN" sz="2000" dirty="0">
                <a:solidFill>
                  <a:srgbClr val="0000FF"/>
                </a:solidFill>
              </a:rPr>
              <a:t> classes)</a:t>
            </a:r>
            <a:r>
              <a:rPr lang="en-US" altLang="zh-CN" sz="2000" dirty="0"/>
              <a:t>.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>
              <a:buNone/>
            </a:pPr>
            <a:r>
              <a:rPr lang="en-US" altLang="zh-CN" sz="2000" b="1" dirty="0"/>
              <a:t>Design Guide</a:t>
            </a:r>
          </a:p>
          <a:p>
            <a:r>
              <a:rPr lang="zh-CN" altLang="en-US" sz="2000" dirty="0"/>
              <a:t>通常情况下</a:t>
            </a:r>
            <a:r>
              <a:rPr lang="en-US" altLang="zh-CN" sz="2000" dirty="0"/>
              <a:t>, </a:t>
            </a:r>
            <a:r>
              <a:rPr lang="zh-CN" altLang="en-US" sz="2000" dirty="0"/>
              <a:t>清晰描述父子关系的</a:t>
            </a:r>
            <a:r>
              <a:rPr lang="zh-CN" altLang="en-US" sz="2000" b="1" dirty="0">
                <a:solidFill>
                  <a:srgbClr val="FF0000"/>
                </a:solidFill>
              </a:rPr>
              <a:t>强“是</a:t>
            </a:r>
            <a:r>
              <a:rPr lang="en-US" altLang="zh-CN" sz="2000" b="1" dirty="0">
                <a:solidFill>
                  <a:srgbClr val="FF0000"/>
                </a:solidFill>
              </a:rPr>
              <a:t>…</a:t>
            </a:r>
            <a:r>
              <a:rPr lang="zh-CN" altLang="en-US" sz="2000" b="1" dirty="0">
                <a:solidFill>
                  <a:srgbClr val="FF0000"/>
                </a:solidFill>
              </a:rPr>
              <a:t>的一种”关系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FF0000"/>
                </a:solidFill>
              </a:rPr>
              <a:t>strong is-a relationship</a:t>
            </a:r>
            <a:r>
              <a:rPr lang="en-US" altLang="zh-CN" sz="2000" dirty="0"/>
              <a:t>)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应该用类建模</a:t>
            </a:r>
            <a:r>
              <a:rPr lang="en-US" altLang="zh-CN" sz="2000" dirty="0"/>
              <a:t>. </a:t>
            </a:r>
          </a:p>
          <a:p>
            <a:r>
              <a:rPr lang="zh-CN" altLang="en-US" sz="2000" dirty="0">
                <a:solidFill>
                  <a:srgbClr val="0000FF"/>
                </a:solidFill>
              </a:rPr>
              <a:t>弱的“是</a:t>
            </a:r>
            <a:r>
              <a:rPr lang="en-US" altLang="zh-CN" sz="2000" dirty="0">
                <a:solidFill>
                  <a:srgbClr val="0000FF"/>
                </a:solidFill>
              </a:rPr>
              <a:t>…</a:t>
            </a:r>
            <a:r>
              <a:rPr lang="zh-CN" altLang="en-US" sz="2000" dirty="0">
                <a:solidFill>
                  <a:srgbClr val="0000FF"/>
                </a:solidFill>
              </a:rPr>
              <a:t>的一种”关系</a:t>
            </a:r>
            <a:r>
              <a:rPr lang="en-US" altLang="zh-CN" sz="2000" dirty="0">
                <a:solidFill>
                  <a:srgbClr val="0000FF"/>
                </a:solidFill>
              </a:rPr>
              <a:t>(A weak is-a relationship)</a:t>
            </a:r>
            <a:r>
              <a:rPr lang="en-US" altLang="zh-CN" sz="2000" dirty="0"/>
              <a:t>, </a:t>
            </a:r>
            <a:r>
              <a:rPr lang="zh-CN" altLang="en-US" sz="2000" dirty="0"/>
              <a:t>也被称为类属关系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00FF"/>
                </a:solidFill>
              </a:rPr>
              <a:t>is-kind-of relationship)</a:t>
            </a:r>
            <a:r>
              <a:rPr lang="en-US" altLang="zh-CN" sz="2000" dirty="0"/>
              <a:t>, </a:t>
            </a:r>
            <a:r>
              <a:rPr lang="zh-CN" altLang="en-US" sz="2000" dirty="0"/>
              <a:t>它表明</a:t>
            </a:r>
            <a:r>
              <a:rPr lang="zh-CN" altLang="en-US" sz="2000" u="sng" dirty="0"/>
              <a:t>对象拥有某种属性</a:t>
            </a:r>
            <a:r>
              <a:rPr lang="zh-CN" altLang="en-US" sz="2000" dirty="0"/>
              <a:t>，可以用接口来建模。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126" name="AutoShape 6" descr="C:\Users\panweike\AppData\Roaming\Tencent\Users\1926768129\QQ\WinTemp\RichOle\2[A_9EH47Q}&#10;@QMUA15`0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1" name="AutoShape 1" descr="C:\Users\panweike\AppData\Roaming\Tencent\Users\1926768129\QQ\WinTemp\RichOle\2[A_9EH47Q}&#10;@QMUA15`0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341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5.14 </a:t>
            </a:r>
            <a:r>
              <a:rPr lang="zh-CN" altLang="en-US" sz="3200" dirty="0"/>
              <a:t>抽象类与接口的比较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举例：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5126" name="AutoShape 6" descr="C:\Users\panweike\AppData\Roaming\Tencent\Users\1926768129\QQ\WinTemp\RichOle\2[A_9EH47Q}&#10;@QMUA15`0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1" name="AutoShape 1" descr="C:\Users\panweike\AppData\Roaming\Tencent\Users\1926768129\QQ\WinTemp\RichOle\2[A_9EH47Q}&#10;@QMUA15`0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F215E21B-6C87-E0AA-95FE-B01E88D3293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1556792"/>
            <a:ext cx="5562377" cy="459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450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5.14 </a:t>
            </a:r>
            <a:r>
              <a:rPr lang="zh-CN" altLang="en-US" sz="3200" dirty="0"/>
              <a:t>抽象类与接口的比较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5433" y="1340768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接口比抽象类更灵活，因为一个子类只能继承一个父类，但可以实现多个接口。接口必须包含具体的方法。</a:t>
            </a:r>
            <a:endParaRPr lang="en-US" altLang="zh-CN" sz="2000" dirty="0"/>
          </a:p>
          <a:p>
            <a:r>
              <a:rPr lang="zh-CN" altLang="en-US" sz="2000" dirty="0"/>
              <a:t>接口可以继承其他接口但不能继承类；一个类可以在继承父类的同时实现多个接口。</a:t>
            </a:r>
            <a:endParaRPr lang="en-US" altLang="zh-CN" sz="2000" dirty="0"/>
          </a:p>
          <a:p>
            <a:r>
              <a:rPr lang="zh-CN" altLang="en-US" sz="2000" dirty="0"/>
              <a:t>如果一个类实现了一个接口，这个接口就类似于该类的父类。</a:t>
            </a:r>
            <a:endParaRPr lang="en-US" altLang="zh-CN" sz="2000" dirty="0"/>
          </a:p>
          <a:p>
            <a:r>
              <a:rPr lang="zh-CN" altLang="en-US" sz="2000" dirty="0"/>
              <a:t>所有类共享同一个根类</a:t>
            </a:r>
            <a:r>
              <a:rPr lang="en-US" altLang="zh-CN" sz="2000" dirty="0"/>
              <a:t>Object</a:t>
            </a:r>
            <a:r>
              <a:rPr lang="zh-CN" altLang="en-US" sz="2000" dirty="0"/>
              <a:t>，但是接口没有共同的根。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5126" name="AutoShape 6" descr="C:\Users\panweike\AppData\Roaming\Tencent\Users\1926768129\QQ\WinTemp\RichOle\2[A_9EH47Q}&#10;@QMUA15`0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841" name="AutoShape 1" descr="C:\Users\panweike\AppData\Roaming\Tencent\Users\1926768129\QQ\WinTemp\RichOle\2[A_9EH47Q}&#10;@QMUA15`0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1" y="3379864"/>
            <a:ext cx="7429553" cy="3436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341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755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5.15 </a:t>
            </a:r>
            <a:r>
              <a:rPr lang="zh-CN" altLang="en-US" sz="3200" dirty="0"/>
              <a:t>内部类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类可以有两种重要成员：成员变量和方法</a:t>
            </a:r>
            <a:endParaRPr lang="en-US" altLang="zh-CN" sz="2000" dirty="0"/>
          </a:p>
          <a:p>
            <a:r>
              <a:rPr lang="zh-CN" altLang="en-US" sz="2000" dirty="0"/>
              <a:t>类还可以有一种成员：</a:t>
            </a:r>
            <a:r>
              <a:rPr lang="zh-CN" altLang="en-US" sz="2000" b="1" dirty="0">
                <a:solidFill>
                  <a:srgbClr val="FF0000"/>
                </a:solidFill>
              </a:rPr>
              <a:t>内部类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dirty="0"/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支持在一个类中声明另一个类，这样的类称作</a:t>
            </a:r>
            <a:r>
              <a:rPr lang="zh-CN" altLang="en-US" sz="2000" b="1" dirty="0">
                <a:solidFill>
                  <a:srgbClr val="FF0000"/>
                </a:solidFill>
              </a:rPr>
              <a:t>内部类</a:t>
            </a:r>
            <a:r>
              <a:rPr lang="zh-CN" altLang="en-US" sz="2000" dirty="0"/>
              <a:t>，而包含内部类的类称为内部类的</a:t>
            </a:r>
            <a:r>
              <a:rPr lang="zh-CN" altLang="en-US" sz="2000" b="1" dirty="0">
                <a:solidFill>
                  <a:srgbClr val="0000FF"/>
                </a:solidFill>
              </a:rPr>
              <a:t>外嵌类</a:t>
            </a:r>
            <a:endParaRPr lang="en-US" altLang="zh-CN" sz="2000" dirty="0"/>
          </a:p>
          <a:p>
            <a:r>
              <a:rPr lang="zh-CN" altLang="en-US" sz="2000" b="1" dirty="0">
                <a:solidFill>
                  <a:srgbClr val="0000FF"/>
                </a:solidFill>
              </a:rPr>
              <a:t>外嵌类</a:t>
            </a:r>
            <a:r>
              <a:rPr lang="zh-CN" altLang="en-US" sz="2000" dirty="0"/>
              <a:t>把</a:t>
            </a:r>
            <a:r>
              <a:rPr lang="zh-CN" altLang="en-US" sz="2000" b="1" dirty="0">
                <a:solidFill>
                  <a:srgbClr val="FF0000"/>
                </a:solidFill>
              </a:rPr>
              <a:t>内部类</a:t>
            </a:r>
            <a:r>
              <a:rPr lang="zh-CN" altLang="en-US" sz="2000" dirty="0"/>
              <a:t>看作是自己的成员</a:t>
            </a:r>
            <a:endParaRPr lang="en-US" altLang="zh-CN" sz="2000" dirty="0"/>
          </a:p>
          <a:p>
            <a:r>
              <a:rPr lang="zh-CN" altLang="en-US" sz="2000" b="1" dirty="0">
                <a:solidFill>
                  <a:srgbClr val="0000FF"/>
                </a:solidFill>
              </a:rPr>
              <a:t>外嵌类</a:t>
            </a:r>
            <a:r>
              <a:rPr lang="zh-CN" altLang="en-US" sz="2000" dirty="0"/>
              <a:t>的成员变量在</a:t>
            </a:r>
            <a:r>
              <a:rPr lang="zh-CN" altLang="en-US" sz="2000" b="1" dirty="0">
                <a:solidFill>
                  <a:srgbClr val="FF0000"/>
                </a:solidFill>
              </a:rPr>
              <a:t>内部类</a:t>
            </a:r>
            <a:r>
              <a:rPr lang="zh-CN" altLang="en-US" sz="2000" dirty="0"/>
              <a:t>中仍然有效，</a:t>
            </a:r>
            <a:r>
              <a:rPr lang="zh-CN" altLang="en-US" sz="2000" b="1" dirty="0">
                <a:solidFill>
                  <a:srgbClr val="FF0000"/>
                </a:solidFill>
              </a:rPr>
              <a:t>内部类</a:t>
            </a:r>
            <a:r>
              <a:rPr lang="zh-CN" altLang="en-US" sz="2000" dirty="0"/>
              <a:t>中的方法可以调用</a:t>
            </a:r>
            <a:r>
              <a:rPr lang="zh-CN" altLang="en-US" sz="2000" b="1" dirty="0">
                <a:solidFill>
                  <a:srgbClr val="0000FF"/>
                </a:solidFill>
              </a:rPr>
              <a:t>外嵌类</a:t>
            </a:r>
            <a:r>
              <a:rPr lang="zh-CN" altLang="en-US" sz="2000" dirty="0"/>
              <a:t>中的方法</a:t>
            </a:r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内部类</a:t>
            </a:r>
            <a:r>
              <a:rPr lang="zh-CN" altLang="en-US" sz="2000" dirty="0"/>
              <a:t>的类体中不可以声明</a:t>
            </a:r>
            <a:r>
              <a:rPr lang="zh-CN" altLang="en-US" sz="2000" b="1" u="sng" dirty="0"/>
              <a:t>静态变量（类变量）</a:t>
            </a:r>
            <a:r>
              <a:rPr lang="zh-CN" altLang="en-US" sz="2000" dirty="0"/>
              <a:t>和</a:t>
            </a:r>
            <a:r>
              <a:rPr lang="zh-CN" altLang="en-US" sz="2000" b="1" u="sng" dirty="0"/>
              <a:t>静态方法（类方法）</a:t>
            </a:r>
            <a:endParaRPr lang="en-US" altLang="zh-CN" sz="2000" b="1" u="sng" dirty="0"/>
          </a:p>
          <a:p>
            <a:pPr lvl="1"/>
            <a:r>
              <a:rPr lang="zh-CN" altLang="en-US" sz="2000" dirty="0"/>
              <a:t>如果这个</a:t>
            </a:r>
            <a:r>
              <a:rPr lang="zh-CN" altLang="en-US" sz="2000" b="1" dirty="0">
                <a:solidFill>
                  <a:srgbClr val="FF0000"/>
                </a:solidFill>
              </a:rPr>
              <a:t>内部类</a:t>
            </a:r>
            <a:r>
              <a:rPr lang="zh-CN" altLang="en-US" sz="2000" dirty="0"/>
              <a:t>被声明为</a:t>
            </a:r>
            <a:r>
              <a:rPr lang="en-US" altLang="zh-CN" sz="2000" b="1" dirty="0">
                <a:solidFill>
                  <a:srgbClr val="0000FF"/>
                </a:solidFill>
              </a:rPr>
              <a:t>static</a:t>
            </a:r>
            <a:r>
              <a:rPr lang="zh-CN" altLang="en-US" sz="2000" dirty="0"/>
              <a:t>，则可以有</a:t>
            </a:r>
            <a:r>
              <a:rPr lang="zh-CN" altLang="en-US" sz="2000" b="1" u="sng" dirty="0"/>
              <a:t>静态变量</a:t>
            </a:r>
            <a:r>
              <a:rPr lang="zh-CN" altLang="en-US" sz="2000" dirty="0"/>
              <a:t>和</a:t>
            </a:r>
            <a:r>
              <a:rPr lang="zh-CN" altLang="en-US" sz="2000" b="1" u="sng" dirty="0"/>
              <a:t>静态方法</a:t>
            </a:r>
            <a:endParaRPr lang="en-US" altLang="zh-CN" sz="2000" b="1" dirty="0"/>
          </a:p>
          <a:p>
            <a:r>
              <a:rPr lang="zh-CN" altLang="en-US" sz="2000" b="1" dirty="0">
                <a:solidFill>
                  <a:srgbClr val="0000FF"/>
                </a:solidFill>
              </a:rPr>
              <a:t>外嵌类</a:t>
            </a:r>
            <a:r>
              <a:rPr lang="zh-CN" altLang="en-US" sz="2000" dirty="0"/>
              <a:t>可以用</a:t>
            </a:r>
            <a:r>
              <a:rPr lang="zh-CN" altLang="en-US" sz="2000" b="1" dirty="0">
                <a:solidFill>
                  <a:srgbClr val="FF0000"/>
                </a:solidFill>
              </a:rPr>
              <a:t>内部类</a:t>
            </a:r>
            <a:r>
              <a:rPr lang="zh-CN" altLang="en-US" sz="2000" dirty="0"/>
              <a:t>声明对象，作为外嵌类的成员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720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5.15 </a:t>
            </a:r>
            <a:r>
              <a:rPr lang="zh-CN" altLang="en-US" sz="3200" dirty="0"/>
              <a:t>内部类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2843808" y="185727"/>
            <a:ext cx="5472608" cy="655564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=10,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=10;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A2 </a:t>
            </a:r>
            <a:r>
              <a:rPr lang="en-US" altLang="zh-CN" sz="1400" dirty="0" err="1">
                <a:solidFill>
                  <a:srgbClr val="0000C0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外嵌类用内部类声明对象，作为外嵌类的成员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A()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A2();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f()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.speak();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inner class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A2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speak()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"A2"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g()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400" dirty="0" err="1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外嵌类的成员变量在内部类中仍然有效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f();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内部类中的方法可以调用外嵌类中的方法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4788024" y="2896369"/>
            <a:ext cx="720080" cy="43611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7817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5.2 </a:t>
            </a:r>
            <a:r>
              <a:rPr lang="zh-CN" altLang="en-US" sz="3200" dirty="0"/>
              <a:t>子类的继承性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4265462"/>
            <a:ext cx="7164288" cy="255454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Son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son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Son();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son.changeMoney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(5000);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son.money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son.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money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son.add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a,b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): %d\n"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son.add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(1,2));  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1547664" y="2254235"/>
            <a:ext cx="4145006" cy="181588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Son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Father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zh-CN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changeMoney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	money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=x;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202996" y="0"/>
            <a:ext cx="3941004" cy="206210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Father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money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=100;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add(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x+y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2388" y="6118696"/>
            <a:ext cx="1903910" cy="558946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669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5.15 </a:t>
            </a:r>
            <a:r>
              <a:rPr lang="zh-CN" altLang="en-US" sz="3200" dirty="0"/>
              <a:t>内部类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971600" y="2060848"/>
            <a:ext cx="4392488" cy="203132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Example5_15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a.f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a.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.g();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8164" y="2924944"/>
            <a:ext cx="359930" cy="115477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8325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314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5.16 </a:t>
            </a:r>
            <a:r>
              <a:rPr lang="zh-CN" altLang="en-US" sz="3200" dirty="0"/>
              <a:t>匿名类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 </a:t>
            </a:r>
            <a:r>
              <a:rPr lang="zh-CN" altLang="en-US" sz="2000" dirty="0"/>
              <a:t>和类有关的匿名类</a:t>
            </a:r>
          </a:p>
          <a:p>
            <a:r>
              <a:rPr lang="zh-CN" altLang="en-US" sz="2000" dirty="0"/>
              <a:t>当使用类创建对象时，程序允许我们把类体与对象的创建组合在一起，此</a:t>
            </a:r>
            <a:r>
              <a:rPr lang="zh-CN" altLang="en-US" sz="2000" b="1" dirty="0">
                <a:solidFill>
                  <a:srgbClr val="FF0000"/>
                </a:solidFill>
              </a:rPr>
              <a:t>类体</a:t>
            </a:r>
            <a:r>
              <a:rPr lang="zh-CN" altLang="en-US" sz="2000" dirty="0"/>
              <a:t>被认为是该类的一个</a:t>
            </a:r>
            <a:r>
              <a:rPr lang="zh-CN" altLang="en-US" sz="2000" b="1" dirty="0">
                <a:solidFill>
                  <a:srgbClr val="0000FF"/>
                </a:solidFill>
              </a:rPr>
              <a:t>子类</a:t>
            </a:r>
            <a:r>
              <a:rPr lang="zh-CN" altLang="en-US" sz="2000" dirty="0"/>
              <a:t>去掉类声明后的类体，称作</a:t>
            </a:r>
            <a:r>
              <a:rPr lang="zh-CN" altLang="en-US" sz="2000" b="1" dirty="0">
                <a:solidFill>
                  <a:srgbClr val="FF0000"/>
                </a:solidFill>
              </a:rPr>
              <a:t>匿名类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匿名类就是一个</a:t>
            </a:r>
            <a:r>
              <a:rPr lang="zh-CN" altLang="en-US" sz="2000" b="1" dirty="0">
                <a:solidFill>
                  <a:srgbClr val="0000FF"/>
                </a:solidFill>
              </a:rPr>
              <a:t>子类</a:t>
            </a:r>
            <a:r>
              <a:rPr lang="zh-CN" altLang="en-US" sz="2000" dirty="0"/>
              <a:t>，由于无名可用，所以不可能用匿名类声明对象，但却可以直接用匿名类创建一个对象。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86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5.16 </a:t>
            </a:r>
            <a:r>
              <a:rPr lang="zh-CN" altLang="en-US" sz="3200" dirty="0"/>
              <a:t>匿名类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匿名类可以继承类的方法也可以重写类的方法。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我们使用匿名类时，必然是在某个类中直接用匿名类创建对象，</a:t>
            </a:r>
            <a:r>
              <a:rPr lang="zh-CN" altLang="en-US" sz="2000" b="1" dirty="0">
                <a:solidFill>
                  <a:srgbClr val="FF0000"/>
                </a:solidFill>
              </a:rPr>
              <a:t>因此匿名类一定是内部类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匿名类可以访问外嵌类中的成员变量和方法</a:t>
            </a:r>
            <a:endParaRPr lang="en-US" altLang="zh-CN" sz="2000" dirty="0"/>
          </a:p>
          <a:p>
            <a:pPr lvl="1"/>
            <a:r>
              <a:rPr lang="zh-CN" altLang="en-US" sz="2000" dirty="0"/>
              <a:t>匿名类不可以声明静态成员变量和静态方法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匿名类的</a:t>
            </a:r>
            <a:r>
              <a:rPr lang="zh-CN" altLang="en-US" sz="2000" b="1" dirty="0">
                <a:solidFill>
                  <a:srgbClr val="0000FF"/>
                </a:solidFill>
              </a:rPr>
              <a:t>主要用途</a:t>
            </a:r>
            <a:r>
              <a:rPr lang="zh-CN" altLang="en-US" sz="2000" dirty="0"/>
              <a:t>就是</a:t>
            </a:r>
            <a:r>
              <a:rPr lang="zh-CN" altLang="en-US" sz="2000" b="1" dirty="0">
                <a:solidFill>
                  <a:srgbClr val="0000FF"/>
                </a:solidFill>
              </a:rPr>
              <a:t>向方法的参数传值</a:t>
            </a:r>
            <a:r>
              <a:rPr lang="zh-CN" altLang="en-US" sz="200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427492" y="4005064"/>
            <a:ext cx="2088232" cy="576064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59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5.16 </a:t>
            </a:r>
            <a:r>
              <a:rPr lang="zh-CN" altLang="en-US" sz="3200" dirty="0"/>
              <a:t>匿名类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2977480" y="620688"/>
            <a:ext cx="5987008" cy="590931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speak();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Teacher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look(Student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stu.speak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Example5_16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Teacher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zhang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Teacher();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zhang.look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	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	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speak()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这是匿名类中的方法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3779912" y="4509120"/>
            <a:ext cx="144016" cy="12622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87624" y="4797152"/>
            <a:ext cx="25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匿名类的类体，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即</a:t>
            </a:r>
            <a:r>
              <a:rPr lang="en-US" altLang="zh-CN" dirty="0">
                <a:solidFill>
                  <a:srgbClr val="FF0000"/>
                </a:solidFill>
              </a:rPr>
              <a:t>Student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lang="zh-CN" altLang="en-US" b="1" u="sng" dirty="0">
                <a:solidFill>
                  <a:srgbClr val="FF0000"/>
                </a:solidFill>
              </a:rPr>
              <a:t>子类</a:t>
            </a:r>
            <a:r>
              <a:rPr lang="zh-CN" altLang="en-US" dirty="0">
                <a:solidFill>
                  <a:srgbClr val="FF0000"/>
                </a:solidFill>
              </a:rPr>
              <a:t>的类体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141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5.16 </a:t>
            </a:r>
            <a:r>
              <a:rPr lang="zh-CN" altLang="en-US" sz="3200" dirty="0"/>
              <a:t>匿名类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2. </a:t>
            </a:r>
            <a:r>
              <a:rPr lang="zh-CN" altLang="en-US" sz="2000" dirty="0"/>
              <a:t>和接口有关的匿名类</a:t>
            </a:r>
          </a:p>
          <a:p>
            <a:r>
              <a:rPr lang="zh-CN" altLang="en-US" sz="2000" dirty="0"/>
              <a:t>假设</a:t>
            </a:r>
            <a:r>
              <a:rPr lang="en-US" altLang="zh-CN" sz="2000" dirty="0"/>
              <a:t>Computable</a:t>
            </a:r>
            <a:r>
              <a:rPr lang="zh-CN" altLang="en-US" sz="2000" dirty="0"/>
              <a:t>是一个接口，那么，</a:t>
            </a:r>
            <a:r>
              <a:rPr lang="en-US" altLang="zh-CN" sz="2000" dirty="0"/>
              <a:t>Java</a:t>
            </a:r>
            <a:r>
              <a:rPr lang="zh-CN" altLang="en-US" sz="2000" dirty="0"/>
              <a:t>允许直接用</a:t>
            </a:r>
            <a:r>
              <a:rPr lang="zh-CN" altLang="en-US" sz="2000" dirty="0">
                <a:solidFill>
                  <a:srgbClr val="FF0000"/>
                </a:solidFill>
              </a:rPr>
              <a:t>接口名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一个类体</a:t>
            </a:r>
            <a:r>
              <a:rPr lang="zh-CN" altLang="en-US" sz="2000" dirty="0"/>
              <a:t>创建一个匿名对象，此类体被认为是实现了</a:t>
            </a:r>
            <a:r>
              <a:rPr lang="en-US" altLang="zh-CN" sz="2000" dirty="0"/>
              <a:t>Computable</a:t>
            </a:r>
            <a:r>
              <a:rPr lang="zh-CN" altLang="en-US" sz="2000" dirty="0"/>
              <a:t>接口的类去掉类声明后的类体，称作</a:t>
            </a:r>
            <a:r>
              <a:rPr lang="zh-CN" altLang="en-US" sz="2000" b="1" dirty="0">
                <a:solidFill>
                  <a:srgbClr val="FF0000"/>
                </a:solidFill>
              </a:rPr>
              <a:t>匿名类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如果某个方法的</a:t>
            </a:r>
            <a:r>
              <a:rPr lang="zh-CN" altLang="en-US" sz="2000" dirty="0">
                <a:solidFill>
                  <a:srgbClr val="FF0000"/>
                </a:solidFill>
              </a:rPr>
              <a:t>参数</a:t>
            </a:r>
            <a:r>
              <a:rPr lang="zh-CN" altLang="en-US" sz="2000" dirty="0"/>
              <a:t>是接口类型，那么我们可以使用接口名和类体组合创建一个匿名对象</a:t>
            </a:r>
            <a:r>
              <a:rPr lang="zh-CN" altLang="en-US" sz="2000" b="1" dirty="0">
                <a:solidFill>
                  <a:srgbClr val="0000FF"/>
                </a:solidFill>
              </a:rPr>
              <a:t>传递</a:t>
            </a:r>
            <a:r>
              <a:rPr lang="zh-CN" altLang="en-US" sz="2000" dirty="0"/>
              <a:t>给方法的</a:t>
            </a:r>
            <a:r>
              <a:rPr lang="zh-CN" altLang="en-US" sz="2000" b="1" dirty="0">
                <a:solidFill>
                  <a:srgbClr val="0000FF"/>
                </a:solidFill>
              </a:rPr>
              <a:t>参数</a:t>
            </a:r>
            <a:r>
              <a:rPr lang="zh-CN" altLang="en-US" sz="2000" dirty="0"/>
              <a:t>，类体必须要实现接口中的全部方法。</a:t>
            </a:r>
          </a:p>
          <a:p>
            <a:endParaRPr lang="zh-CN" altLang="en-US" sz="2000" dirty="0"/>
          </a:p>
          <a:p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40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5.16 </a:t>
            </a:r>
            <a:r>
              <a:rPr lang="zh-CN" altLang="en-US" sz="3200" dirty="0"/>
              <a:t>匿名类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2627784" y="980728"/>
            <a:ext cx="6408712" cy="5693866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f(Show s)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s.show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Example5_17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 a=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a.f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Show(){               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show()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这是实现了接口的匿名类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左大括号 7"/>
          <p:cNvSpPr/>
          <p:nvPr/>
        </p:nvSpPr>
        <p:spPr>
          <a:xfrm>
            <a:off x="3347864" y="4946501"/>
            <a:ext cx="144016" cy="12622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51520" y="5247357"/>
            <a:ext cx="3006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匿名类的类体，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即实现接口</a:t>
            </a:r>
            <a:r>
              <a:rPr lang="en-US" altLang="zh-CN" dirty="0">
                <a:solidFill>
                  <a:srgbClr val="FF0000"/>
                </a:solidFill>
              </a:rPr>
              <a:t>Show</a:t>
            </a:r>
            <a:r>
              <a:rPr lang="zh-CN" altLang="en-US" dirty="0">
                <a:solidFill>
                  <a:srgbClr val="FF0000"/>
                </a:solidFill>
              </a:rPr>
              <a:t>的类的类体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393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82676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5.1 </a:t>
            </a:r>
            <a:r>
              <a:rPr lang="zh-CN" altLang="en-US" sz="2000" dirty="0"/>
              <a:t>子类与父类</a:t>
            </a:r>
            <a:endParaRPr lang="en-US" altLang="zh-CN" sz="2000" dirty="0"/>
          </a:p>
          <a:p>
            <a:r>
              <a:rPr lang="en-US" altLang="zh-CN" sz="2000" dirty="0"/>
              <a:t>5.2 </a:t>
            </a:r>
            <a:r>
              <a:rPr lang="zh-CN" altLang="en-US" sz="2000" dirty="0"/>
              <a:t>子类的继承性</a:t>
            </a:r>
            <a:endParaRPr lang="en-US" altLang="zh-CN" sz="2000" dirty="0"/>
          </a:p>
          <a:p>
            <a:r>
              <a:rPr lang="en-US" altLang="zh-CN" sz="2000" dirty="0"/>
              <a:t>5.3 </a:t>
            </a:r>
            <a:r>
              <a:rPr lang="zh-CN" altLang="en-US" sz="2000" dirty="0"/>
              <a:t>子类对象的构造过程</a:t>
            </a:r>
            <a:endParaRPr lang="en-US" altLang="zh-CN" sz="2000" dirty="0"/>
          </a:p>
          <a:p>
            <a:r>
              <a:rPr lang="en-US" altLang="zh-CN" sz="2000" dirty="0"/>
              <a:t>5.4 </a:t>
            </a:r>
            <a:r>
              <a:rPr lang="zh-CN" altLang="en-US" sz="2000" dirty="0"/>
              <a:t>成员变量隐藏和方法重写</a:t>
            </a:r>
            <a:endParaRPr lang="en-US" altLang="zh-CN" sz="2000" dirty="0"/>
          </a:p>
          <a:p>
            <a:r>
              <a:rPr lang="en-US" altLang="zh-CN" sz="2000" dirty="0"/>
              <a:t>5.5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super</a:t>
            </a:r>
          </a:p>
          <a:p>
            <a:r>
              <a:rPr lang="en-US" altLang="zh-CN" sz="2000" dirty="0"/>
              <a:t>5.6 final</a:t>
            </a:r>
            <a:r>
              <a:rPr lang="zh-CN" altLang="en-US" sz="2000" dirty="0"/>
              <a:t>类与</a:t>
            </a:r>
            <a:r>
              <a:rPr lang="en-US" altLang="zh-CN" sz="2000" dirty="0"/>
              <a:t>final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5.7 </a:t>
            </a:r>
            <a:r>
              <a:rPr lang="zh-CN" altLang="en-US" sz="2000" dirty="0"/>
              <a:t>对象的上转型对象</a:t>
            </a:r>
            <a:endParaRPr lang="en-US" altLang="zh-CN" sz="2000" dirty="0"/>
          </a:p>
          <a:p>
            <a:r>
              <a:rPr lang="en-US" altLang="zh-CN" sz="2000" dirty="0"/>
              <a:t>5.8 </a:t>
            </a:r>
            <a:r>
              <a:rPr lang="zh-CN" altLang="en-US" sz="2000" dirty="0"/>
              <a:t>继承与多态</a:t>
            </a:r>
            <a:endParaRPr lang="en-US" altLang="zh-CN" sz="2000" dirty="0"/>
          </a:p>
          <a:p>
            <a:r>
              <a:rPr lang="en-US" altLang="zh-CN" sz="2000" dirty="0"/>
              <a:t>5.9 abstract</a:t>
            </a:r>
            <a:r>
              <a:rPr lang="zh-CN" altLang="en-US" sz="2000" dirty="0"/>
              <a:t>类</a:t>
            </a:r>
            <a:endParaRPr lang="en-US" altLang="zh-CN" sz="20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644008" y="1600200"/>
            <a:ext cx="36724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面向抽象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5.11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接口回调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面向接口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抽象类与接口的比较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内部类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匿名类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5.17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异常类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5.18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泛型类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697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5.17 </a:t>
            </a:r>
            <a:r>
              <a:rPr lang="zh-CN" altLang="en-US" sz="3200" dirty="0"/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所谓异常就是程序运行时可能出现一些错误，比如试图打开一个根本不存在的文件等，异常处理将会改变程序的控制流程，</a:t>
            </a:r>
            <a:r>
              <a:rPr lang="zh-CN" altLang="en-US" sz="2000" b="1" dirty="0">
                <a:solidFill>
                  <a:srgbClr val="0000FF"/>
                </a:solidFill>
              </a:rPr>
              <a:t>让程序有机会对错误作出处理</a:t>
            </a:r>
            <a:r>
              <a:rPr lang="zh-CN" altLang="en-US" sz="2000" dirty="0"/>
              <a:t>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当程序运行出现异常时，</a:t>
            </a:r>
            <a:r>
              <a:rPr lang="en-US" altLang="zh-CN" sz="2000" dirty="0"/>
              <a:t>Java</a:t>
            </a:r>
            <a:r>
              <a:rPr lang="zh-CN" altLang="en-US" sz="2000" dirty="0"/>
              <a:t>运行环境就用异常类</a:t>
            </a:r>
            <a:r>
              <a:rPr lang="en-US" altLang="zh-CN" sz="2000" b="1" dirty="0">
                <a:solidFill>
                  <a:srgbClr val="0000FF"/>
                </a:solidFill>
              </a:rPr>
              <a:t>Exception</a:t>
            </a:r>
            <a:r>
              <a:rPr lang="zh-CN" altLang="en-US" sz="2000" dirty="0"/>
              <a:t>的相应子类创建一个</a:t>
            </a:r>
            <a:r>
              <a:rPr lang="zh-CN" altLang="en-US" sz="2000" dirty="0">
                <a:solidFill>
                  <a:srgbClr val="0000FF"/>
                </a:solidFill>
              </a:rPr>
              <a:t>异常对象</a:t>
            </a:r>
            <a:r>
              <a:rPr lang="zh-CN" altLang="en-US" sz="2000" dirty="0"/>
              <a:t>，并等待处理。</a:t>
            </a:r>
            <a:endParaRPr lang="en-US" altLang="zh-CN" sz="2000" dirty="0"/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使用</a:t>
            </a:r>
            <a:r>
              <a:rPr lang="en-US" altLang="zh-CN" sz="2000" dirty="0"/>
              <a:t>try-catch</a:t>
            </a:r>
            <a:r>
              <a:rPr lang="zh-CN" altLang="en-US" sz="2000" dirty="0"/>
              <a:t>语句来处理异常，将可能出现的异常操作放在</a:t>
            </a:r>
            <a:r>
              <a:rPr lang="en-US" altLang="zh-CN" sz="2000" dirty="0"/>
              <a:t>try-catch</a:t>
            </a:r>
            <a:r>
              <a:rPr lang="zh-CN" altLang="en-US" sz="2000" dirty="0"/>
              <a:t>语句的</a:t>
            </a:r>
            <a:r>
              <a:rPr lang="en-US" altLang="zh-CN" sz="2000" dirty="0"/>
              <a:t>try</a:t>
            </a:r>
            <a:r>
              <a:rPr lang="zh-CN" altLang="en-US" sz="2000" dirty="0"/>
              <a:t>部分，当</a:t>
            </a:r>
            <a:r>
              <a:rPr lang="en-US" altLang="zh-CN" sz="2000" dirty="0"/>
              <a:t>try</a:t>
            </a:r>
            <a:r>
              <a:rPr lang="zh-CN" altLang="en-US" sz="2000" dirty="0"/>
              <a:t>部分中的某个语句发生异常后，</a:t>
            </a:r>
            <a:r>
              <a:rPr lang="en-US" altLang="zh-CN" sz="2000" dirty="0"/>
              <a:t>try</a:t>
            </a:r>
            <a:r>
              <a:rPr lang="zh-CN" altLang="en-US" sz="2000" dirty="0"/>
              <a:t>部分将立刻结束执行，而转向执行相应的</a:t>
            </a:r>
            <a:r>
              <a:rPr lang="en-US" altLang="zh-CN" sz="2000" dirty="0"/>
              <a:t>catch</a:t>
            </a:r>
            <a:r>
              <a:rPr lang="zh-CN" altLang="en-US" sz="2000" dirty="0"/>
              <a:t>部分。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6242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5.17 </a:t>
            </a:r>
            <a:r>
              <a:rPr lang="zh-CN" altLang="en-US" sz="3200" dirty="0"/>
              <a:t>异常类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 所以，程序可以将发生异常后的处理放在</a:t>
            </a:r>
            <a:r>
              <a:rPr lang="en-US" altLang="zh-CN" sz="2000" dirty="0"/>
              <a:t>catch</a:t>
            </a:r>
            <a:r>
              <a:rPr lang="zh-CN" altLang="en-US" sz="2000" dirty="0"/>
              <a:t>部分。 </a:t>
            </a:r>
          </a:p>
          <a:p>
            <a:r>
              <a:rPr lang="zh-CN" altLang="en-US" sz="2000" dirty="0"/>
              <a:t> </a:t>
            </a:r>
            <a:r>
              <a:rPr lang="en-US" altLang="zh-CN" sz="2000" dirty="0"/>
              <a:t>1. try-catch</a:t>
            </a:r>
            <a:r>
              <a:rPr lang="zh-CN" altLang="en-US" sz="2000" dirty="0"/>
              <a:t>语句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各个</a:t>
            </a:r>
            <a:r>
              <a:rPr lang="en-US" altLang="zh-CN" sz="2000" dirty="0"/>
              <a:t>catch</a:t>
            </a:r>
            <a:r>
              <a:rPr lang="zh-CN" altLang="en-US" sz="2000" dirty="0"/>
              <a:t>参数中的异常类都是</a:t>
            </a:r>
            <a:r>
              <a:rPr lang="en-US" altLang="zh-CN" sz="2000" dirty="0"/>
              <a:t>Exception</a:t>
            </a:r>
            <a:r>
              <a:rPr lang="zh-CN" altLang="en-US" sz="2000" dirty="0"/>
              <a:t>的某个子类，表明</a:t>
            </a:r>
            <a:r>
              <a:rPr lang="en-US" altLang="zh-CN" sz="2000" dirty="0"/>
              <a:t>try</a:t>
            </a:r>
            <a:r>
              <a:rPr lang="zh-CN" altLang="en-US" sz="2000" dirty="0"/>
              <a:t>部分可能发生的异常，</a:t>
            </a:r>
            <a:r>
              <a:rPr lang="zh-CN" altLang="en-US" sz="2000" b="1" dirty="0">
                <a:solidFill>
                  <a:srgbClr val="FF0000"/>
                </a:solidFill>
              </a:rPr>
              <a:t>这些子类之间不能有父子关系</a:t>
            </a:r>
            <a:r>
              <a:rPr lang="zh-CN" altLang="en-US" sz="2000" dirty="0"/>
              <a:t>，否则保留一个含有父类参数的</a:t>
            </a:r>
            <a:r>
              <a:rPr lang="en-US" altLang="zh-CN" sz="2000" dirty="0"/>
              <a:t>catch</a:t>
            </a:r>
            <a:r>
              <a:rPr lang="zh-CN" altLang="en-US" sz="2000" dirty="0"/>
              <a:t>即可。</a:t>
            </a:r>
          </a:p>
        </p:txBody>
      </p:sp>
      <p:sp>
        <p:nvSpPr>
          <p:cNvPr id="4" name="矩形 3"/>
          <p:cNvSpPr/>
          <p:nvPr/>
        </p:nvSpPr>
        <p:spPr>
          <a:xfrm>
            <a:off x="2843808" y="2060848"/>
            <a:ext cx="3672408" cy="310854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try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</a:t>
            </a:r>
            <a:r>
              <a:rPr lang="zh-CN" altLang="en-US" sz="1600" dirty="0">
                <a:latin typeface="Consolas" panose="020B0609020204030204" pitchFamily="49" charset="0"/>
              </a:rPr>
              <a:t>包含可能发生异常的语句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catch(ExceptionSubClass1 e)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catch(ExceptionSubClass2 e)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{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854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7549</TotalTime>
  <Words>10183</Words>
  <Application>Microsoft Office PowerPoint</Application>
  <PresentationFormat>全屏显示(4:3)</PresentationFormat>
  <Paragraphs>1938</Paragraphs>
  <Slides>123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24" baseType="lpstr">
      <vt:lpstr>Office Theme</vt:lpstr>
      <vt:lpstr>JAVA程序设计</vt:lpstr>
      <vt:lpstr>Outline</vt:lpstr>
      <vt:lpstr>5.1 子类与父类</vt:lpstr>
      <vt:lpstr>5.1 子类与父类</vt:lpstr>
      <vt:lpstr>5.1 子类与父类</vt:lpstr>
      <vt:lpstr>5.1 子类与父类</vt:lpstr>
      <vt:lpstr>Outline</vt:lpstr>
      <vt:lpstr>5.2 子类的继承性</vt:lpstr>
      <vt:lpstr>5.2 子类的继承性</vt:lpstr>
      <vt:lpstr>5.2 子类的继承性</vt:lpstr>
      <vt:lpstr>Outline</vt:lpstr>
      <vt:lpstr>5.3 子类对象的构造过程</vt:lpstr>
      <vt:lpstr>5.3 子类对象的构造过程</vt:lpstr>
      <vt:lpstr>5.3 子类对象的构造过程</vt:lpstr>
      <vt:lpstr>5.3 子类对象的构造过程</vt:lpstr>
      <vt:lpstr>5.3 子类对象的构造过程</vt:lpstr>
      <vt:lpstr>Outline</vt:lpstr>
      <vt:lpstr>5.4 成员变量隐藏和方法重写</vt:lpstr>
      <vt:lpstr>5.4 成员变量隐藏和方法重写</vt:lpstr>
      <vt:lpstr>5.4 成员变量隐藏和方法重写</vt:lpstr>
      <vt:lpstr>5.4 成员变量隐藏和方法重写</vt:lpstr>
      <vt:lpstr>5.4 成员变量隐藏和方法重写</vt:lpstr>
      <vt:lpstr>5.4 成员变量隐藏和方法重写</vt:lpstr>
      <vt:lpstr>5.4 成员变量隐藏和方法重写</vt:lpstr>
      <vt:lpstr>5.4 成员变量隐藏和方法重写</vt:lpstr>
      <vt:lpstr>5.4 成员变量隐藏和方法重写</vt:lpstr>
      <vt:lpstr>Outline</vt:lpstr>
      <vt:lpstr>5.5 关键字super</vt:lpstr>
      <vt:lpstr>5.5 关键字super</vt:lpstr>
      <vt:lpstr>5.5 关键字super</vt:lpstr>
      <vt:lpstr>5.5 关键字super</vt:lpstr>
      <vt:lpstr>5.5 练习</vt:lpstr>
      <vt:lpstr>Outline</vt:lpstr>
      <vt:lpstr>5.6 final类与final方法</vt:lpstr>
      <vt:lpstr>Outline</vt:lpstr>
      <vt:lpstr>5.7 对象的上转型对象</vt:lpstr>
      <vt:lpstr>5.7 对象的上转型对象</vt:lpstr>
      <vt:lpstr>5.7 对象的上转型对象</vt:lpstr>
      <vt:lpstr>5.7 对象的上转型对象</vt:lpstr>
      <vt:lpstr>5.7 对象的上转型对象</vt:lpstr>
      <vt:lpstr>5.7 对象的上转型对象</vt:lpstr>
      <vt:lpstr>5.7 练习</vt:lpstr>
      <vt:lpstr>5.7 练习</vt:lpstr>
      <vt:lpstr>Outline</vt:lpstr>
      <vt:lpstr>5.8 继承与多态</vt:lpstr>
      <vt:lpstr>5.8 继承与多态</vt:lpstr>
      <vt:lpstr>5.8 继承与多态</vt:lpstr>
      <vt:lpstr>5.8 继承与多态</vt:lpstr>
      <vt:lpstr>Outline</vt:lpstr>
      <vt:lpstr>5.9 abstract类</vt:lpstr>
      <vt:lpstr>5.9 abstract类</vt:lpstr>
      <vt:lpstr>Outline</vt:lpstr>
      <vt:lpstr>5.10 面向抽象</vt:lpstr>
      <vt:lpstr>5.10 面向抽象</vt:lpstr>
      <vt:lpstr>5.10 面向抽象</vt:lpstr>
      <vt:lpstr>5.10 面向抽象</vt:lpstr>
      <vt:lpstr>5.10 面向抽象</vt:lpstr>
      <vt:lpstr>5.9面向抽象</vt:lpstr>
      <vt:lpstr>5.9 练习</vt:lpstr>
      <vt:lpstr>Outline</vt:lpstr>
      <vt:lpstr>5.11 接口</vt:lpstr>
      <vt:lpstr>5.11 接口</vt:lpstr>
      <vt:lpstr>5.11 接口</vt:lpstr>
      <vt:lpstr>5.11 接口</vt:lpstr>
      <vt:lpstr>5.11 接口</vt:lpstr>
      <vt:lpstr>5.11 接口</vt:lpstr>
      <vt:lpstr>5.11 接口</vt:lpstr>
      <vt:lpstr>5.11 接口</vt:lpstr>
      <vt:lpstr>习题</vt:lpstr>
      <vt:lpstr>习题</vt:lpstr>
      <vt:lpstr>Outline</vt:lpstr>
      <vt:lpstr>5.12 接口回调</vt:lpstr>
      <vt:lpstr>5.12 接口回调</vt:lpstr>
      <vt:lpstr>5.12 接口回调</vt:lpstr>
      <vt:lpstr>5.12 接口回调</vt:lpstr>
      <vt:lpstr>Outline</vt:lpstr>
      <vt:lpstr>5.12 面向接口</vt:lpstr>
      <vt:lpstr>5.12 面向接口</vt:lpstr>
      <vt:lpstr>5.12 面向接口</vt:lpstr>
      <vt:lpstr>5.12 面向接口</vt:lpstr>
      <vt:lpstr>Outline</vt:lpstr>
      <vt:lpstr>5.14 抽象类与接口的比较</vt:lpstr>
      <vt:lpstr>5.14 抽象类与接口的比较</vt:lpstr>
      <vt:lpstr>5.14 抽象类与接口的比较</vt:lpstr>
      <vt:lpstr>5.14 抽象类与接口的比较</vt:lpstr>
      <vt:lpstr>5.14 抽象类与接口的比较</vt:lpstr>
      <vt:lpstr>Outline</vt:lpstr>
      <vt:lpstr>5.15 内部类</vt:lpstr>
      <vt:lpstr>5.15 内部类</vt:lpstr>
      <vt:lpstr>5.15 内部类</vt:lpstr>
      <vt:lpstr>Outline</vt:lpstr>
      <vt:lpstr>5.16 匿名类</vt:lpstr>
      <vt:lpstr>5.16 匿名类</vt:lpstr>
      <vt:lpstr>5.16 匿名类</vt:lpstr>
      <vt:lpstr>5.16 匿名类</vt:lpstr>
      <vt:lpstr>5.16 匿名类</vt:lpstr>
      <vt:lpstr>Outline</vt:lpstr>
      <vt:lpstr>5.17 异常类</vt:lpstr>
      <vt:lpstr>5.17 异常类</vt:lpstr>
      <vt:lpstr>5.17 异常类</vt:lpstr>
      <vt:lpstr>5.17 异常类</vt:lpstr>
      <vt:lpstr>5.17 异常类</vt:lpstr>
      <vt:lpstr>5.17 异常类</vt:lpstr>
      <vt:lpstr>5.17 异常类</vt:lpstr>
      <vt:lpstr>5.17 异常类</vt:lpstr>
      <vt:lpstr>5.17 异常类</vt:lpstr>
      <vt:lpstr>Outline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5.18 泛型类</vt:lpstr>
      <vt:lpstr>小节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Weike Pan</dc:creator>
  <cp:lastModifiedBy>yjm</cp:lastModifiedBy>
  <cp:revision>1144</cp:revision>
  <dcterms:created xsi:type="dcterms:W3CDTF">2006-08-16T00:00:00Z</dcterms:created>
  <dcterms:modified xsi:type="dcterms:W3CDTF">2023-10-23T04:18:30Z</dcterms:modified>
</cp:coreProperties>
</file>